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comments/comment1.xml" ContentType="application/vnd.openxmlformats-officedocument.presentationml.comments+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7" r:id="rId2"/>
    <p:sldId id="262" r:id="rId3"/>
    <p:sldId id="263" r:id="rId4"/>
    <p:sldId id="266" r:id="rId5"/>
    <p:sldId id="286" r:id="rId6"/>
    <p:sldId id="305" r:id="rId7"/>
    <p:sldId id="307" r:id="rId8"/>
    <p:sldId id="291" r:id="rId9"/>
    <p:sldId id="308" r:id="rId10"/>
    <p:sldId id="306" r:id="rId11"/>
    <p:sldId id="280" r:id="rId12"/>
    <p:sldId id="297" r:id="rId13"/>
    <p:sldId id="298" r:id="rId14"/>
    <p:sldId id="269" r:id="rId15"/>
    <p:sldId id="282" r:id="rId16"/>
    <p:sldId id="284" r:id="rId17"/>
    <p:sldId id="285" r:id="rId18"/>
    <p:sldId id="281" r:id="rId19"/>
    <p:sldId id="287" r:id="rId20"/>
    <p:sldId id="288" r:id="rId21"/>
    <p:sldId id="293" r:id="rId22"/>
    <p:sldId id="292" r:id="rId23"/>
    <p:sldId id="290" r:id="rId24"/>
    <p:sldId id="294" r:id="rId25"/>
    <p:sldId id="295" r:id="rId26"/>
    <p:sldId id="299" r:id="rId27"/>
    <p:sldId id="296" r:id="rId28"/>
    <p:sldId id="304" r:id="rId29"/>
    <p:sldId id="289" r:id="rId30"/>
    <p:sldId id="303" r:id="rId31"/>
    <p:sldId id="301" r:id="rId32"/>
    <p:sldId id="302" r:id="rId33"/>
    <p:sldId id="279" r:id="rId3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1095489-A911-423A-9A70-8E1CE92107A2}">
          <p14:sldIdLst>
            <p14:sldId id="257"/>
            <p14:sldId id="262"/>
            <p14:sldId id="263"/>
            <p14:sldId id="266"/>
            <p14:sldId id="286"/>
            <p14:sldId id="305"/>
            <p14:sldId id="307"/>
            <p14:sldId id="291"/>
            <p14:sldId id="308"/>
            <p14:sldId id="306"/>
            <p14:sldId id="280"/>
            <p14:sldId id="297"/>
            <p14:sldId id="298"/>
            <p14:sldId id="269"/>
            <p14:sldId id="282"/>
            <p14:sldId id="284"/>
            <p14:sldId id="285"/>
            <p14:sldId id="281"/>
            <p14:sldId id="287"/>
            <p14:sldId id="288"/>
            <p14:sldId id="293"/>
            <p14:sldId id="292"/>
            <p14:sldId id="290"/>
            <p14:sldId id="294"/>
            <p14:sldId id="295"/>
            <p14:sldId id="299"/>
            <p14:sldId id="296"/>
            <p14:sldId id="304"/>
            <p14:sldId id="289"/>
            <p14:sldId id="303"/>
            <p14:sldId id="301"/>
            <p14:sldId id="302"/>
            <p14:sldId id="27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avier Fan" initials="XF" lastIdx="1" clrIdx="0">
    <p:extLst>
      <p:ext uri="{19B8F6BF-5375-455C-9EA6-DF929625EA0E}">
        <p15:presenceInfo xmlns:p15="http://schemas.microsoft.com/office/powerpoint/2012/main" userId="S-1-5-21-3209085076-2270697989-1277812454-534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B5FAA"/>
    <a:srgbClr val="CACACA"/>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13" autoAdjust="0"/>
    <p:restoredTop sz="95559" autoAdjust="0"/>
  </p:normalViewPr>
  <p:slideViewPr>
    <p:cSldViewPr snapToGrid="0" showGuides="1">
      <p:cViewPr varScale="1">
        <p:scale>
          <a:sx n="116" d="100"/>
          <a:sy n="116" d="100"/>
        </p:scale>
        <p:origin x="666" y="10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41" d="100"/>
          <a:sy n="141" d="100"/>
        </p:scale>
        <p:origin x="-420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6-12T19:33:38.105" idx="1">
    <p:pos x="7385" y="3760"/>
    <p:text>1、CAN总线上的一个站发送数据时，以报文的形式广播给网络中所有节点，对每个节点来说，无论数据是否是发给自己的，都对其接收。每组报文开头的11位字符为标识符，定义了报文的优先级，这种报文格式成为面向内容的编制方案。同一系统中标识符是唯一的，不可能有两个站发送具有相同标识符的报文，当几个站同时竞争总线读取时，这种配置十分重要</p:text>
    <p:extLst mod="1">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B05B3BA-C2A5-664D-A64D-8A3926E80C5E}" type="datetimeFigureOut">
              <a:rPr lang="en-US" smtClean="0"/>
              <a:t>7/3/2017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A04BEE1-972B-1341-92F7-88741188953F}" type="slidenum">
              <a:rPr lang="en-US" smtClean="0"/>
              <a:t>‹#›</a:t>
            </a:fld>
            <a:endParaRPr lang="en-US"/>
          </a:p>
        </p:txBody>
      </p:sp>
    </p:spTree>
    <p:extLst>
      <p:ext uri="{BB962C8B-B14F-4D97-AF65-F5344CB8AC3E}">
        <p14:creationId xmlns:p14="http://schemas.microsoft.com/office/powerpoint/2010/main" val="2811822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B75D93-F347-41DF-8B7E-E69B6891E2F8}" type="datetimeFigureOut">
              <a:rPr lang="zh-CN" altLang="en-US" smtClean="0"/>
              <a:t>2017/7/3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5F5F98-2825-47CF-A53E-A0E57765DB4C}" type="slidenum">
              <a:rPr lang="zh-CN" altLang="en-US" smtClean="0"/>
              <a:t>‹#›</a:t>
            </a:fld>
            <a:endParaRPr lang="zh-CN" altLang="en-US"/>
          </a:p>
        </p:txBody>
      </p:sp>
    </p:spTree>
    <p:extLst>
      <p:ext uri="{BB962C8B-B14F-4D97-AF65-F5344CB8AC3E}">
        <p14:creationId xmlns:p14="http://schemas.microsoft.com/office/powerpoint/2010/main" val="809267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9787" y="1658178"/>
            <a:ext cx="10512425" cy="2387600"/>
          </a:xfrm>
        </p:spPr>
        <p:txBody>
          <a:bodyPr anchor="b">
            <a:normAutofit/>
          </a:bodyPr>
          <a:lstStyle>
            <a:lvl1pPr algn="ctr">
              <a:defRPr sz="4800">
                <a:solidFill>
                  <a:srgbClr val="0B5FAA"/>
                </a:solidFill>
              </a:defRPr>
            </a:lvl1pPr>
          </a:lstStyle>
          <a:p>
            <a:r>
              <a:rPr lang="zh-CN" altLang="en-US" dirty="0" smtClean="0"/>
              <a:t>单击此处编辑母版标题样式</a:t>
            </a:r>
            <a:endParaRPr lang="zh-TW" altLang="en-US" dirty="0"/>
          </a:p>
        </p:txBody>
      </p:sp>
      <p:sp>
        <p:nvSpPr>
          <p:cNvPr id="3" name="副标题 2"/>
          <p:cNvSpPr>
            <a:spLocks noGrp="1"/>
          </p:cNvSpPr>
          <p:nvPr>
            <p:ph type="subTitle" idx="1"/>
          </p:nvPr>
        </p:nvSpPr>
        <p:spPr>
          <a:xfrm>
            <a:off x="839788" y="4137853"/>
            <a:ext cx="10512424"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TW" altLang="en-US" dirty="0"/>
          </a:p>
        </p:txBody>
      </p:sp>
      <p:pic>
        <p:nvPicPr>
          <p:cNvPr id="9" name="Picture 8" descr="dji-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04581" y="1774303"/>
            <a:ext cx="1982838" cy="1142610"/>
          </a:xfrm>
          <a:prstGeom prst="rect">
            <a:avLst/>
          </a:prstGeom>
        </p:spPr>
      </p:pic>
    </p:spTree>
    <p:extLst>
      <p:ext uri="{BB962C8B-B14F-4D97-AF65-F5344CB8AC3E}">
        <p14:creationId xmlns:p14="http://schemas.microsoft.com/office/powerpoint/2010/main" val="2520830570"/>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TW" altLang="en-US"/>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TW" altLang="en-US" dirty="0"/>
          </a:p>
        </p:txBody>
      </p:sp>
      <p:pic>
        <p:nvPicPr>
          <p:cNvPr id="5" name="Picture 4" descr="dji-grey.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99728" y="6371912"/>
            <a:ext cx="470191" cy="270948"/>
          </a:xfrm>
          <a:prstGeom prst="rect">
            <a:avLst/>
          </a:prstGeom>
        </p:spPr>
      </p:pic>
    </p:spTree>
    <p:extLst>
      <p:ext uri="{BB962C8B-B14F-4D97-AF65-F5344CB8AC3E}">
        <p14:creationId xmlns:p14="http://schemas.microsoft.com/office/powerpoint/2010/main" val="3813625420"/>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normAutofit/>
          </a:bodyPr>
          <a:lstStyle>
            <a:lvl1pPr>
              <a:defRPr sz="4800"/>
            </a:lvl1pPr>
          </a:lstStyle>
          <a:p>
            <a:r>
              <a:rPr lang="zh-CN" altLang="en-US" dirty="0" smtClean="0"/>
              <a:t>单击此处编辑母版标题样式</a:t>
            </a:r>
            <a:endParaRPr lang="zh-TW" altLang="en-US" dirty="0"/>
          </a:p>
        </p:txBody>
      </p:sp>
      <p:sp>
        <p:nvSpPr>
          <p:cNvPr id="3" name="文本占位符 2"/>
          <p:cNvSpPr>
            <a:spLocks noGrp="1"/>
          </p:cNvSpPr>
          <p:nvPr>
            <p:ph type="body" idx="1"/>
          </p:nvPr>
        </p:nvSpPr>
        <p:spPr>
          <a:xfrm>
            <a:off x="831850" y="4589463"/>
            <a:ext cx="10515600" cy="1500187"/>
          </a:xfrm>
        </p:spPr>
        <p:txBody>
          <a:bodyPr>
            <a:normAutofit/>
          </a:bodyPr>
          <a:lstStyle>
            <a:lvl1pPr marL="0" indent="0">
              <a:buNone/>
              <a:defRPr sz="1800">
                <a:solidFill>
                  <a:srgbClr val="7F7F7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p>
        </p:txBody>
      </p:sp>
      <p:pic>
        <p:nvPicPr>
          <p:cNvPr id="5" name="Picture 4" descr="dji-grey.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99728" y="6371912"/>
            <a:ext cx="470191" cy="270948"/>
          </a:xfrm>
          <a:prstGeom prst="rect">
            <a:avLst/>
          </a:prstGeom>
        </p:spPr>
      </p:pic>
    </p:spTree>
    <p:extLst>
      <p:ext uri="{BB962C8B-B14F-4D97-AF65-F5344CB8AC3E}">
        <p14:creationId xmlns:p14="http://schemas.microsoft.com/office/powerpoint/2010/main" val="505324735"/>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TW" altLang="en-US" dirty="0"/>
          </a:p>
        </p:txBody>
      </p:sp>
      <p:pic>
        <p:nvPicPr>
          <p:cNvPr id="4" name="Picture 3" descr="dji-grey.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99728" y="6371912"/>
            <a:ext cx="470191" cy="270948"/>
          </a:xfrm>
          <a:prstGeom prst="rect">
            <a:avLst/>
          </a:prstGeom>
        </p:spPr>
      </p:pic>
    </p:spTree>
    <p:extLst>
      <p:ext uri="{BB962C8B-B14F-4D97-AF65-F5344CB8AC3E}">
        <p14:creationId xmlns:p14="http://schemas.microsoft.com/office/powerpoint/2010/main" val="1858046684"/>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1" descr="dji-grey.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99728" y="6371912"/>
            <a:ext cx="470191" cy="270948"/>
          </a:xfrm>
          <a:prstGeom prst="rect">
            <a:avLst/>
          </a:prstGeom>
        </p:spPr>
      </p:pic>
    </p:spTree>
    <p:extLst>
      <p:ext uri="{BB962C8B-B14F-4D97-AF65-F5344CB8AC3E}">
        <p14:creationId xmlns:p14="http://schemas.microsoft.com/office/powerpoint/2010/main" val="1815526478"/>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3" name="图片占位符 2"/>
          <p:cNvSpPr>
            <a:spLocks noGrp="1"/>
          </p:cNvSpPr>
          <p:nvPr>
            <p:ph type="pic" sz="quarter" idx="10"/>
          </p:nvPr>
        </p:nvSpPr>
        <p:spPr>
          <a:xfrm>
            <a:off x="0" y="0"/>
            <a:ext cx="6095999" cy="6858000"/>
          </a:xfrm>
        </p:spPr>
        <p:txBody>
          <a:bodyPr/>
          <a:lstStyle/>
          <a:p>
            <a:endParaRPr lang="zh-CN" altLang="en-US"/>
          </a:p>
        </p:txBody>
      </p:sp>
      <p:pic>
        <p:nvPicPr>
          <p:cNvPr id="4" name="Picture 3" descr="dji-grey.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99728" y="6371912"/>
            <a:ext cx="470191" cy="270948"/>
          </a:xfrm>
          <a:prstGeom prst="rect">
            <a:avLst/>
          </a:prstGeom>
        </p:spPr>
      </p:pic>
    </p:spTree>
    <p:extLst>
      <p:ext uri="{BB962C8B-B14F-4D97-AF65-F5344CB8AC3E}">
        <p14:creationId xmlns:p14="http://schemas.microsoft.com/office/powerpoint/2010/main" val="1443350639"/>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图片占位符 2"/>
          <p:cNvSpPr>
            <a:spLocks noGrp="1"/>
          </p:cNvSpPr>
          <p:nvPr>
            <p:ph type="pic" sz="quarter" idx="10"/>
          </p:nvPr>
        </p:nvSpPr>
        <p:spPr>
          <a:xfrm>
            <a:off x="7512000" y="0"/>
            <a:ext cx="4680000" cy="6858000"/>
          </a:xfrm>
        </p:spPr>
        <p:txBody>
          <a:bodyPr/>
          <a:lstStyle/>
          <a:p>
            <a:endParaRPr lang="zh-CN" altLang="en-US"/>
          </a:p>
        </p:txBody>
      </p:sp>
      <p:pic>
        <p:nvPicPr>
          <p:cNvPr id="4" name="Picture 3" descr="dji-grey.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5144" y="6371912"/>
            <a:ext cx="470191" cy="270948"/>
          </a:xfrm>
          <a:prstGeom prst="rect">
            <a:avLst/>
          </a:prstGeom>
        </p:spPr>
      </p:pic>
    </p:spTree>
    <p:extLst>
      <p:ext uri="{BB962C8B-B14F-4D97-AF65-F5344CB8AC3E}">
        <p14:creationId xmlns:p14="http://schemas.microsoft.com/office/powerpoint/2010/main" val="448834964"/>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3" name="图片占位符 2"/>
          <p:cNvSpPr>
            <a:spLocks noGrp="1"/>
          </p:cNvSpPr>
          <p:nvPr>
            <p:ph type="pic" sz="quarter" idx="10"/>
          </p:nvPr>
        </p:nvSpPr>
        <p:spPr>
          <a:xfrm>
            <a:off x="0" y="1629000"/>
            <a:ext cx="6096000" cy="3600000"/>
          </a:xfrm>
        </p:spPr>
        <p:txBody>
          <a:bodyPr/>
          <a:lstStyle/>
          <a:p>
            <a:endParaRPr lang="zh-CN" altLang="en-US" dirty="0"/>
          </a:p>
        </p:txBody>
      </p:sp>
      <p:pic>
        <p:nvPicPr>
          <p:cNvPr id="4" name="Picture 3" descr="dji-grey.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99728" y="6371912"/>
            <a:ext cx="470191" cy="270948"/>
          </a:xfrm>
          <a:prstGeom prst="rect">
            <a:avLst/>
          </a:prstGeom>
        </p:spPr>
      </p:pic>
    </p:spTree>
    <p:extLst>
      <p:ext uri="{BB962C8B-B14F-4D97-AF65-F5344CB8AC3E}">
        <p14:creationId xmlns:p14="http://schemas.microsoft.com/office/powerpoint/2010/main" val="3908656323"/>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1"/>
          <a:stretch>
            <a:fillRect/>
          </a:stretch>
        </p:blipFill>
        <p:spPr>
          <a:xfrm>
            <a:off x="0" y="0"/>
            <a:ext cx="12192000" cy="6858000"/>
          </a:xfrm>
          <a:prstGeom prst="rect">
            <a:avLst/>
          </a:prstGeom>
        </p:spPr>
      </p:pic>
      <p:sp>
        <p:nvSpPr>
          <p:cNvPr id="2" name="标题占位符 1"/>
          <p:cNvSpPr>
            <a:spLocks noGrp="1"/>
          </p:cNvSpPr>
          <p:nvPr>
            <p:ph type="title"/>
          </p:nvPr>
        </p:nvSpPr>
        <p:spPr>
          <a:xfrm>
            <a:off x="838200" y="365125"/>
            <a:ext cx="10515600" cy="1080000"/>
          </a:xfrm>
          <a:prstGeom prst="rect">
            <a:avLst/>
          </a:prstGeom>
        </p:spPr>
        <p:txBody>
          <a:bodyPr vert="horz" lIns="91440" tIns="45720" rIns="91440" bIns="45720" rtlCol="0" anchor="ctr">
            <a:normAutofit/>
          </a:bodyPr>
          <a:lstStyle/>
          <a:p>
            <a:r>
              <a:rPr lang="zh-CN" altLang="en-US" dirty="0" smtClean="0"/>
              <a:t>单击此处编辑母版标题样式</a:t>
            </a:r>
            <a:endParaRPr lang="zh-TW" altLang="en-US" dirty="0"/>
          </a:p>
        </p:txBody>
      </p:sp>
      <p:sp>
        <p:nvSpPr>
          <p:cNvPr id="3" name="文本占位符 2"/>
          <p:cNvSpPr>
            <a:spLocks noGrp="1"/>
          </p:cNvSpPr>
          <p:nvPr>
            <p:ph type="body" idx="1"/>
          </p:nvPr>
        </p:nvSpPr>
        <p:spPr>
          <a:xfrm>
            <a:off x="838200" y="1618593"/>
            <a:ext cx="10515600" cy="4558370"/>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TW"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B5FAA"/>
                </a:solidFill>
              </a:defRPr>
            </a:lvl1pPr>
          </a:lstStyle>
          <a:p>
            <a:fld id="{FD1FA0E6-E053-4AE2-95C4-BF1D3E715769}" type="datetimeFigureOut">
              <a:rPr lang="zh-TW" altLang="en-US" smtClean="0"/>
              <a:pPr/>
              <a:t>2017/7/3</a:t>
            </a:fld>
            <a:endParaRPr lang="zh-TW"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B5FAA"/>
                </a:solidFill>
              </a:defRPr>
            </a:lvl1pPr>
          </a:lstStyle>
          <a:p>
            <a:endParaRPr lang="zh-TW"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B5FAA"/>
                </a:solidFill>
              </a:defRPr>
            </a:lvl1pPr>
          </a:lstStyle>
          <a:p>
            <a:fld id="{3948E7FE-B4FE-4464-B9F7-57BC1FFE2AA3}" type="slidenum">
              <a:rPr lang="zh-TW" altLang="en-US" smtClean="0"/>
              <a:pPr/>
              <a:t>‹#›</a:t>
            </a:fld>
            <a:endParaRPr lang="zh-TW" altLang="en-US"/>
          </a:p>
        </p:txBody>
      </p:sp>
    </p:spTree>
    <p:extLst>
      <p:ext uri="{BB962C8B-B14F-4D97-AF65-F5344CB8AC3E}">
        <p14:creationId xmlns:p14="http://schemas.microsoft.com/office/powerpoint/2010/main" val="1730201902"/>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8" r:id="rId6"/>
    <p:sldLayoutId id="2147483657" r:id="rId7"/>
    <p:sldLayoutId id="2147483656" r:id="rId8"/>
  </p:sldLayoutIdLst>
  <p:transition spd="slow">
    <p:fade/>
  </p:transition>
  <p:txStyles>
    <p:titleStyle>
      <a:lvl1pPr algn="l" defTabSz="914400" rtl="0" eaLnBrk="1" latinLnBrk="0" hangingPunct="1">
        <a:lnSpc>
          <a:spcPct val="90000"/>
        </a:lnSpc>
        <a:spcBef>
          <a:spcPct val="0"/>
        </a:spcBef>
        <a:buNone/>
        <a:defRPr sz="4000" kern="1200">
          <a:solidFill>
            <a:srgbClr val="0B5FAA"/>
          </a:solidFill>
          <a:latin typeface="Dji-Bold"/>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000" kern="1200">
          <a:solidFill>
            <a:srgbClr val="0B5FAA"/>
          </a:solidFill>
          <a:latin typeface="Dji-Demi"/>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1800" kern="1200">
          <a:solidFill>
            <a:srgbClr val="0B5FAA"/>
          </a:solidFill>
          <a:latin typeface="Dji-Demi"/>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1600" kern="1200">
          <a:solidFill>
            <a:srgbClr val="0B5FAA"/>
          </a:solidFill>
          <a:latin typeface="Dji-Demi"/>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400" kern="1200">
          <a:solidFill>
            <a:srgbClr val="0B5FAA"/>
          </a:solidFill>
          <a:latin typeface="Dji-Demi"/>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400" kern="1200">
          <a:solidFill>
            <a:srgbClr val="0B5FAA"/>
          </a:solidFill>
          <a:latin typeface="Dji-Demi"/>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529" userDrawn="1">
          <p15:clr>
            <a:srgbClr val="F26B43"/>
          </p15:clr>
        </p15:guide>
        <p15:guide id="4" pos="715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5.xml"/><Relationship Id="rId1" Type="http://schemas.openxmlformats.org/officeDocument/2006/relationships/themeOverride" Target="../theme/themeOverride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themeOverride" Target="../theme/themeOverride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15073" y="2037118"/>
            <a:ext cx="10512425" cy="2387600"/>
          </a:xfrm>
        </p:spPr>
        <p:txBody>
          <a:bodyPr/>
          <a:lstStyle/>
          <a:p>
            <a:r>
              <a:rPr lang="zh-CN" altLang="en-US" b="1" dirty="0" smtClean="0"/>
              <a:t>常用传感器与电动命令介绍</a:t>
            </a:r>
            <a:endParaRPr lang="zh-CN" altLang="en-US" b="1" dirty="0"/>
          </a:p>
        </p:txBody>
      </p:sp>
      <p:sp>
        <p:nvSpPr>
          <p:cNvPr id="3" name="副标题 2"/>
          <p:cNvSpPr>
            <a:spLocks noGrp="1"/>
          </p:cNvSpPr>
          <p:nvPr>
            <p:ph type="subTitle" idx="1"/>
          </p:nvPr>
        </p:nvSpPr>
        <p:spPr>
          <a:xfrm>
            <a:off x="9522941" y="5758249"/>
            <a:ext cx="1923823" cy="362465"/>
          </a:xfrm>
        </p:spPr>
        <p:txBody>
          <a:bodyPr>
            <a:noAutofit/>
          </a:bodyPr>
          <a:lstStyle/>
          <a:p>
            <a:r>
              <a:rPr lang="en-US" altLang="zh-CN" sz="1400" dirty="0" smtClean="0">
                <a:solidFill>
                  <a:schemeClr val="bg1">
                    <a:lumMod val="50000"/>
                    <a:lumOff val="50000"/>
                  </a:schemeClr>
                </a:solidFill>
                <a:latin typeface="+mn-ea"/>
              </a:rPr>
              <a:t>Xavier.fan</a:t>
            </a:r>
            <a:r>
              <a:rPr lang="zh-CN" altLang="en-US" sz="1400" dirty="0" smtClean="0">
                <a:solidFill>
                  <a:schemeClr val="bg1">
                    <a:lumMod val="50000"/>
                    <a:lumOff val="50000"/>
                  </a:schemeClr>
                </a:solidFill>
              </a:rPr>
              <a:t>（樊泽阳）</a:t>
            </a:r>
            <a:endParaRPr lang="zh-CN" altLang="en-US" sz="1400" dirty="0">
              <a:solidFill>
                <a:schemeClr val="bg1">
                  <a:lumMod val="50000"/>
                  <a:lumOff val="50000"/>
                </a:schemeClr>
              </a:solidFill>
            </a:endParaRPr>
          </a:p>
        </p:txBody>
      </p:sp>
    </p:spTree>
    <p:extLst>
      <p:ext uri="{BB962C8B-B14F-4D97-AF65-F5344CB8AC3E}">
        <p14:creationId xmlns:p14="http://schemas.microsoft.com/office/powerpoint/2010/main" val="2417112421"/>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4603000" y="450000"/>
            <a:ext cx="2985995" cy="707886"/>
          </a:xfrm>
          <a:prstGeom prst="rect">
            <a:avLst/>
          </a:prstGeom>
        </p:spPr>
        <p:txBody>
          <a:bodyPr wrap="square">
            <a:spAutoFit/>
          </a:bodyPr>
          <a:lstStyle/>
          <a:p>
            <a:pPr>
              <a:lnSpc>
                <a:spcPct val="125000"/>
              </a:lnSpc>
            </a:pPr>
            <a:r>
              <a:rPr lang="zh-CN" altLang="en-US" sz="3200" dirty="0" smtClean="0">
                <a:latin typeface="Dji-Book"/>
              </a:rPr>
              <a:t>使用方法介绍</a:t>
            </a:r>
            <a:endParaRPr lang="zh-CN" altLang="en-US" sz="3200" dirty="0">
              <a:latin typeface="Dji-Book"/>
            </a:endParaRPr>
          </a:p>
        </p:txBody>
      </p:sp>
      <p:sp>
        <p:nvSpPr>
          <p:cNvPr id="22" name="矩形 21"/>
          <p:cNvSpPr/>
          <p:nvPr/>
        </p:nvSpPr>
        <p:spPr>
          <a:xfrm>
            <a:off x="2869745" y="3116635"/>
            <a:ext cx="6452504" cy="794064"/>
          </a:xfrm>
          <a:prstGeom prst="rect">
            <a:avLst/>
          </a:prstGeom>
        </p:spPr>
        <p:txBody>
          <a:bodyPr wrap="square">
            <a:spAutoFit/>
          </a:bodyPr>
          <a:lstStyle/>
          <a:p>
            <a:pPr>
              <a:lnSpc>
                <a:spcPct val="114000"/>
              </a:lnSpc>
            </a:pPr>
            <a:r>
              <a:rPr lang="zh-CN" altLang="en-US" sz="4000" dirty="0" smtClean="0">
                <a:solidFill>
                  <a:srgbClr val="0B5FAA"/>
                </a:solidFill>
                <a:latin typeface="Dji-Book"/>
              </a:rPr>
              <a:t>开关板与主控</a:t>
            </a:r>
            <a:r>
              <a:rPr lang="zh-CN" altLang="en-US" sz="4000" dirty="0" smtClean="0">
                <a:solidFill>
                  <a:srgbClr val="0B5FAA"/>
                </a:solidFill>
                <a:latin typeface="Dji-Book"/>
              </a:rPr>
              <a:t>板之间的通讯</a:t>
            </a:r>
            <a:endParaRPr lang="zh-CN" altLang="en-US" sz="4000" dirty="0">
              <a:solidFill>
                <a:srgbClr val="0B5FAA"/>
              </a:solidFill>
              <a:latin typeface="Dji-Book"/>
            </a:endParaRPr>
          </a:p>
        </p:txBody>
      </p:sp>
    </p:spTree>
    <p:extLst>
      <p:ext uri="{BB962C8B-B14F-4D97-AF65-F5344CB8AC3E}">
        <p14:creationId xmlns:p14="http://schemas.microsoft.com/office/powerpoint/2010/main" val="330715500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4334136" y="450000"/>
            <a:ext cx="2745018" cy="707886"/>
          </a:xfrm>
          <a:prstGeom prst="rect">
            <a:avLst/>
          </a:prstGeom>
        </p:spPr>
        <p:txBody>
          <a:bodyPr wrap="square">
            <a:spAutoFit/>
          </a:bodyPr>
          <a:lstStyle/>
          <a:p>
            <a:pPr>
              <a:lnSpc>
                <a:spcPct val="125000"/>
              </a:lnSpc>
            </a:pPr>
            <a:r>
              <a:rPr lang="en-US" altLang="zh-CN" sz="3200" dirty="0" smtClean="0">
                <a:latin typeface="+mn-ea"/>
              </a:rPr>
              <a:t>CAN</a:t>
            </a:r>
            <a:r>
              <a:rPr lang="zh-CN" altLang="en-US" sz="3200" dirty="0" smtClean="0">
                <a:latin typeface="Dji-Book"/>
              </a:rPr>
              <a:t>通信协议</a:t>
            </a:r>
            <a:endParaRPr lang="zh-CN" altLang="en-US" sz="3200" dirty="0">
              <a:latin typeface="Dji-Book"/>
            </a:endParaRPr>
          </a:p>
        </p:txBody>
      </p:sp>
      <p:sp>
        <p:nvSpPr>
          <p:cNvPr id="5" name="矩形 4"/>
          <p:cNvSpPr/>
          <p:nvPr/>
        </p:nvSpPr>
        <p:spPr>
          <a:xfrm>
            <a:off x="2506868" y="2118548"/>
            <a:ext cx="6961350" cy="583558"/>
          </a:xfrm>
          <a:prstGeom prst="rect">
            <a:avLst/>
          </a:prstGeom>
        </p:spPr>
        <p:txBody>
          <a:bodyPr wrap="square">
            <a:spAutoFit/>
          </a:bodyPr>
          <a:lstStyle/>
          <a:p>
            <a:pPr>
              <a:lnSpc>
                <a:spcPct val="114000"/>
              </a:lnSpc>
            </a:pPr>
            <a:r>
              <a:rPr lang="zh-CN" altLang="en-US" sz="2800" dirty="0" smtClean="0">
                <a:solidFill>
                  <a:srgbClr val="0B5FAA"/>
                </a:solidFill>
                <a:latin typeface="Dji-Book"/>
              </a:rPr>
              <a:t>为了使用开关型输入板来控制主板上的资源</a:t>
            </a:r>
            <a:endParaRPr lang="zh-CN" altLang="en-US" sz="2800" dirty="0">
              <a:solidFill>
                <a:srgbClr val="0B5FAA"/>
              </a:solidFill>
              <a:latin typeface="Dji-Book"/>
            </a:endParaRPr>
          </a:p>
        </p:txBody>
      </p:sp>
      <p:sp>
        <p:nvSpPr>
          <p:cNvPr id="6" name="矩形 5"/>
          <p:cNvSpPr/>
          <p:nvPr/>
        </p:nvSpPr>
        <p:spPr>
          <a:xfrm>
            <a:off x="3700180" y="4228484"/>
            <a:ext cx="4574727" cy="477375"/>
          </a:xfrm>
          <a:prstGeom prst="rect">
            <a:avLst/>
          </a:prstGeom>
        </p:spPr>
        <p:txBody>
          <a:bodyPr wrap="square">
            <a:spAutoFit/>
          </a:bodyPr>
          <a:lstStyle/>
          <a:p>
            <a:pPr>
              <a:lnSpc>
                <a:spcPct val="114000"/>
              </a:lnSpc>
            </a:pPr>
            <a:r>
              <a:rPr lang="zh-CN" altLang="en-US" sz="2400" dirty="0" smtClean="0">
                <a:solidFill>
                  <a:schemeClr val="bg1"/>
                </a:solidFill>
                <a:latin typeface="Dji-Book"/>
              </a:rPr>
              <a:t>我是谁 我在哪 我要干什么</a:t>
            </a:r>
            <a:endParaRPr lang="zh-CN" altLang="en-US" sz="2400" dirty="0">
              <a:solidFill>
                <a:schemeClr val="bg1"/>
              </a:solidFill>
              <a:latin typeface="Dji-Book"/>
            </a:endParaRPr>
          </a:p>
        </p:txBody>
      </p:sp>
      <p:sp>
        <p:nvSpPr>
          <p:cNvPr id="7" name="矩形 6"/>
          <p:cNvSpPr/>
          <p:nvPr/>
        </p:nvSpPr>
        <p:spPr>
          <a:xfrm>
            <a:off x="2556360" y="5414758"/>
            <a:ext cx="6578789" cy="513346"/>
          </a:xfrm>
          <a:prstGeom prst="rect">
            <a:avLst/>
          </a:prstGeom>
        </p:spPr>
        <p:txBody>
          <a:bodyPr wrap="square">
            <a:spAutoFit/>
          </a:bodyPr>
          <a:lstStyle/>
          <a:p>
            <a:pPr>
              <a:lnSpc>
                <a:spcPct val="114000"/>
              </a:lnSpc>
            </a:pPr>
            <a:r>
              <a:rPr lang="en-US" altLang="zh-CN" sz="2400" dirty="0" smtClean="0">
                <a:solidFill>
                  <a:schemeClr val="bg1"/>
                </a:solidFill>
                <a:latin typeface="+mn-ea"/>
              </a:rPr>
              <a:t>CAN</a:t>
            </a:r>
            <a:r>
              <a:rPr lang="zh-CN" altLang="en-US" sz="2400" dirty="0" smtClean="0">
                <a:solidFill>
                  <a:schemeClr val="bg1"/>
                </a:solidFill>
                <a:latin typeface="Dji-Book"/>
              </a:rPr>
              <a:t>通信是什么 在哪里使用  </a:t>
            </a:r>
            <a:r>
              <a:rPr lang="en-US" altLang="zh-CN" sz="2400" dirty="0" smtClean="0">
                <a:solidFill>
                  <a:schemeClr val="bg1"/>
                </a:solidFill>
                <a:latin typeface="+mn-ea"/>
              </a:rPr>
              <a:t>CAN</a:t>
            </a:r>
            <a:r>
              <a:rPr lang="zh-CN" altLang="en-US" sz="2400" dirty="0" smtClean="0">
                <a:solidFill>
                  <a:schemeClr val="bg1"/>
                </a:solidFill>
                <a:latin typeface="Dji-Book"/>
              </a:rPr>
              <a:t>怎么用</a:t>
            </a:r>
            <a:endParaRPr lang="zh-CN" altLang="en-US" sz="2400" dirty="0">
              <a:solidFill>
                <a:schemeClr val="bg1"/>
              </a:solidFill>
              <a:latin typeface="Dji-Book"/>
            </a:endParaRPr>
          </a:p>
        </p:txBody>
      </p:sp>
      <p:sp>
        <p:nvSpPr>
          <p:cNvPr id="8" name="矩形 7"/>
          <p:cNvSpPr/>
          <p:nvPr/>
        </p:nvSpPr>
        <p:spPr>
          <a:xfrm>
            <a:off x="4195287" y="3348334"/>
            <a:ext cx="2724067" cy="513346"/>
          </a:xfrm>
          <a:prstGeom prst="rect">
            <a:avLst/>
          </a:prstGeom>
        </p:spPr>
        <p:txBody>
          <a:bodyPr wrap="square">
            <a:spAutoFit/>
          </a:bodyPr>
          <a:lstStyle/>
          <a:p>
            <a:pPr>
              <a:lnSpc>
                <a:spcPct val="114000"/>
              </a:lnSpc>
            </a:pPr>
            <a:r>
              <a:rPr lang="zh-CN" altLang="en-US" sz="2400" dirty="0" smtClean="0">
                <a:solidFill>
                  <a:srgbClr val="0B5FAA"/>
                </a:solidFill>
                <a:latin typeface="Dji-Book"/>
              </a:rPr>
              <a:t>哲学的基本问题</a:t>
            </a:r>
            <a:endParaRPr lang="zh-CN" altLang="en-US" sz="2400" dirty="0">
              <a:solidFill>
                <a:srgbClr val="0B5FAA"/>
              </a:solidFill>
              <a:latin typeface="Dji-Book"/>
            </a:endParaRPr>
          </a:p>
        </p:txBody>
      </p:sp>
      <p:grpSp>
        <p:nvGrpSpPr>
          <p:cNvPr id="9" name="组合 8"/>
          <p:cNvGrpSpPr/>
          <p:nvPr/>
        </p:nvGrpSpPr>
        <p:grpSpPr>
          <a:xfrm>
            <a:off x="9109150" y="2948804"/>
            <a:ext cx="2522571" cy="3036733"/>
            <a:chOff x="8594855" y="2920658"/>
            <a:chExt cx="2522571" cy="3036733"/>
          </a:xfrm>
        </p:grpSpPr>
        <p:grpSp>
          <p:nvGrpSpPr>
            <p:cNvPr id="2" name="组合 1"/>
            <p:cNvGrpSpPr/>
            <p:nvPr/>
          </p:nvGrpSpPr>
          <p:grpSpPr>
            <a:xfrm>
              <a:off x="8594855" y="2920658"/>
              <a:ext cx="2522571" cy="2494100"/>
              <a:chOff x="8594855" y="2920658"/>
              <a:chExt cx="2522571" cy="2494100"/>
            </a:xfrm>
          </p:grpSpPr>
          <p:pic>
            <p:nvPicPr>
              <p:cNvPr id="4098" name="Picture 2" descr="C:\Users\xavier.fan\AppData\Local\Temp\_dji_screenshot_149718197249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4855" y="2920658"/>
                <a:ext cx="2522571" cy="24941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9078360" y="4048402"/>
                <a:ext cx="715302" cy="384144"/>
              </a:xfrm>
              <a:prstGeom prst="rect">
                <a:avLst/>
              </a:prstGeom>
            </p:spPr>
            <p:txBody>
              <a:bodyPr wrap="square">
                <a:spAutoFit/>
              </a:bodyPr>
              <a:lstStyle/>
              <a:p>
                <a:pPr>
                  <a:lnSpc>
                    <a:spcPct val="114000"/>
                  </a:lnSpc>
                </a:pPr>
                <a:r>
                  <a:rPr lang="en-US" altLang="zh-CN" b="1" dirty="0" smtClean="0">
                    <a:solidFill>
                      <a:srgbClr val="0B5FAA"/>
                    </a:solidFill>
                    <a:latin typeface="+mn-ea"/>
                  </a:rPr>
                  <a:t>CAN</a:t>
                </a:r>
                <a:endParaRPr lang="zh-CN" altLang="en-US" b="1" dirty="0">
                  <a:solidFill>
                    <a:srgbClr val="0B5FAA"/>
                  </a:solidFill>
                  <a:latin typeface="+mn-ea"/>
                </a:endParaRPr>
              </a:p>
            </p:txBody>
          </p:sp>
        </p:grpSp>
        <p:sp>
          <p:nvSpPr>
            <p:cNvPr id="13" name="矩形 12"/>
            <p:cNvSpPr/>
            <p:nvPr/>
          </p:nvSpPr>
          <p:spPr>
            <a:xfrm>
              <a:off x="9211758" y="5549266"/>
              <a:ext cx="1905668" cy="408125"/>
            </a:xfrm>
            <a:prstGeom prst="rect">
              <a:avLst/>
            </a:prstGeom>
          </p:spPr>
          <p:txBody>
            <a:bodyPr wrap="square">
              <a:spAutoFit/>
            </a:bodyPr>
            <a:lstStyle/>
            <a:p>
              <a:pPr>
                <a:lnSpc>
                  <a:spcPct val="114000"/>
                </a:lnSpc>
              </a:pPr>
              <a:r>
                <a:rPr lang="zh-CN" altLang="en-US" dirty="0" smtClean="0">
                  <a:solidFill>
                    <a:srgbClr val="0B5FAA"/>
                  </a:solidFill>
                  <a:latin typeface="Dji-Book"/>
                </a:rPr>
                <a:t>此刻的</a:t>
              </a:r>
              <a:r>
                <a:rPr lang="en-US" altLang="zh-CN" dirty="0" smtClean="0">
                  <a:solidFill>
                    <a:srgbClr val="0B5FAA"/>
                  </a:solidFill>
                  <a:latin typeface="+mn-ea"/>
                </a:rPr>
                <a:t>CAN</a:t>
              </a:r>
              <a:endParaRPr lang="zh-CN" altLang="en-US" dirty="0">
                <a:solidFill>
                  <a:srgbClr val="0B5FAA"/>
                </a:solidFill>
                <a:latin typeface="+mn-ea"/>
              </a:endParaRPr>
            </a:p>
          </p:txBody>
        </p:sp>
      </p:grpSp>
      <p:grpSp>
        <p:nvGrpSpPr>
          <p:cNvPr id="4" name="组合 3"/>
          <p:cNvGrpSpPr/>
          <p:nvPr/>
        </p:nvGrpSpPr>
        <p:grpSpPr>
          <a:xfrm>
            <a:off x="108710" y="2954964"/>
            <a:ext cx="2496572" cy="3011456"/>
            <a:chOff x="256671" y="2918185"/>
            <a:chExt cx="2496572" cy="3011456"/>
          </a:xfrm>
        </p:grpSpPr>
        <p:pic>
          <p:nvPicPr>
            <p:cNvPr id="4100" name="Picture 4" descr="C:\Users\xavier.fan\AppData\Local\Temp\_dji_screenshot_149718248918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71" y="2918185"/>
              <a:ext cx="2496572" cy="2496573"/>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967138" y="5521516"/>
              <a:ext cx="1133511" cy="408125"/>
            </a:xfrm>
            <a:prstGeom prst="rect">
              <a:avLst/>
            </a:prstGeom>
          </p:spPr>
          <p:txBody>
            <a:bodyPr wrap="square">
              <a:spAutoFit/>
            </a:bodyPr>
            <a:lstStyle/>
            <a:p>
              <a:pPr>
                <a:lnSpc>
                  <a:spcPct val="114000"/>
                </a:lnSpc>
              </a:pPr>
              <a:r>
                <a:rPr lang="zh-CN" altLang="en-US" dirty="0" smtClean="0">
                  <a:solidFill>
                    <a:srgbClr val="0B5FAA"/>
                  </a:solidFill>
                  <a:latin typeface="Dji-Book"/>
                </a:rPr>
                <a:t>此刻的你</a:t>
              </a:r>
              <a:endParaRPr lang="zh-CN" altLang="en-US" dirty="0">
                <a:solidFill>
                  <a:srgbClr val="0B5FAA"/>
                </a:solidFill>
                <a:latin typeface="Dji-Book"/>
              </a:endParaRPr>
            </a:p>
          </p:txBody>
        </p:sp>
        <p:sp>
          <p:nvSpPr>
            <p:cNvPr id="3" name="矩形 2"/>
            <p:cNvSpPr/>
            <p:nvPr/>
          </p:nvSpPr>
          <p:spPr>
            <a:xfrm>
              <a:off x="1382154" y="3393910"/>
              <a:ext cx="415498" cy="369332"/>
            </a:xfrm>
            <a:prstGeom prst="rect">
              <a:avLst/>
            </a:prstGeom>
          </p:spPr>
          <p:txBody>
            <a:bodyPr wrap="none">
              <a:spAutoFit/>
            </a:bodyPr>
            <a:lstStyle/>
            <a:p>
              <a:r>
                <a:rPr lang="zh-CN" altLang="en-US" b="1" dirty="0">
                  <a:solidFill>
                    <a:srgbClr val="0B5FAA"/>
                  </a:solidFill>
                  <a:latin typeface="Dji-Book"/>
                </a:rPr>
                <a:t>你</a:t>
              </a:r>
              <a:endParaRPr lang="zh-CN" altLang="en-US" b="1" dirty="0"/>
            </a:p>
          </p:txBody>
        </p:sp>
      </p:grpSp>
    </p:spTree>
    <p:extLst>
      <p:ext uri="{BB962C8B-B14F-4D97-AF65-F5344CB8AC3E}">
        <p14:creationId xmlns:p14="http://schemas.microsoft.com/office/powerpoint/2010/main" val="301112201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4334136" y="450000"/>
            <a:ext cx="2745018" cy="707886"/>
          </a:xfrm>
          <a:prstGeom prst="rect">
            <a:avLst/>
          </a:prstGeom>
        </p:spPr>
        <p:txBody>
          <a:bodyPr wrap="square">
            <a:spAutoFit/>
          </a:bodyPr>
          <a:lstStyle/>
          <a:p>
            <a:pPr>
              <a:lnSpc>
                <a:spcPct val="125000"/>
              </a:lnSpc>
            </a:pPr>
            <a:r>
              <a:rPr lang="en-US" altLang="zh-CN" sz="3200" dirty="0" smtClean="0">
                <a:latin typeface="+mn-ea"/>
              </a:rPr>
              <a:t>CAN</a:t>
            </a:r>
            <a:r>
              <a:rPr lang="zh-CN" altLang="en-US" sz="3200" dirty="0" smtClean="0">
                <a:latin typeface="Dji-Book"/>
              </a:rPr>
              <a:t>通信协议</a:t>
            </a:r>
            <a:endParaRPr lang="zh-CN" altLang="en-US" sz="3200" dirty="0">
              <a:latin typeface="Dji-Book"/>
            </a:endParaRPr>
          </a:p>
        </p:txBody>
      </p:sp>
      <p:sp>
        <p:nvSpPr>
          <p:cNvPr id="13" name="矩形 12"/>
          <p:cNvSpPr/>
          <p:nvPr/>
        </p:nvSpPr>
        <p:spPr>
          <a:xfrm>
            <a:off x="4334136" y="3605489"/>
            <a:ext cx="3195248" cy="611065"/>
          </a:xfrm>
          <a:prstGeom prst="rect">
            <a:avLst/>
          </a:prstGeom>
        </p:spPr>
        <p:txBody>
          <a:bodyPr wrap="square">
            <a:spAutoFit/>
          </a:bodyPr>
          <a:lstStyle/>
          <a:p>
            <a:pPr>
              <a:lnSpc>
                <a:spcPct val="114000"/>
              </a:lnSpc>
            </a:pPr>
            <a:r>
              <a:rPr lang="en-US" altLang="zh-CN" sz="3200" dirty="0" smtClean="0">
                <a:solidFill>
                  <a:srgbClr val="0B5FAA"/>
                </a:solidFill>
                <a:latin typeface="+mn-ea"/>
              </a:rPr>
              <a:t>Can</a:t>
            </a:r>
            <a:r>
              <a:rPr lang="zh-CN" altLang="en-US" sz="3200" dirty="0" smtClean="0">
                <a:solidFill>
                  <a:srgbClr val="0B5FAA"/>
                </a:solidFill>
                <a:latin typeface="+mn-ea"/>
              </a:rPr>
              <a:t>的触发方式</a:t>
            </a:r>
            <a:endParaRPr lang="zh-CN" altLang="en-US" sz="3200" dirty="0">
              <a:solidFill>
                <a:srgbClr val="0B5FAA"/>
              </a:solidFill>
              <a:latin typeface="+mn-ea"/>
            </a:endParaRPr>
          </a:p>
        </p:txBody>
      </p:sp>
      <p:sp>
        <p:nvSpPr>
          <p:cNvPr id="9" name="矩形 8"/>
          <p:cNvSpPr/>
          <p:nvPr/>
        </p:nvSpPr>
        <p:spPr>
          <a:xfrm>
            <a:off x="4639449" y="2377455"/>
            <a:ext cx="2134392" cy="653705"/>
          </a:xfrm>
          <a:prstGeom prst="rect">
            <a:avLst/>
          </a:prstGeom>
        </p:spPr>
        <p:txBody>
          <a:bodyPr wrap="square">
            <a:spAutoFit/>
          </a:bodyPr>
          <a:lstStyle/>
          <a:p>
            <a:pPr>
              <a:lnSpc>
                <a:spcPct val="114000"/>
              </a:lnSpc>
            </a:pPr>
            <a:r>
              <a:rPr lang="zh-CN" altLang="en-US" sz="3200" dirty="0" smtClean="0">
                <a:solidFill>
                  <a:srgbClr val="0B5FAA"/>
                </a:solidFill>
                <a:latin typeface="+mn-ea"/>
              </a:rPr>
              <a:t>名词解释</a:t>
            </a:r>
            <a:endParaRPr lang="en-US" altLang="zh-CN" sz="3200" dirty="0" smtClean="0">
              <a:solidFill>
                <a:srgbClr val="0B5FAA"/>
              </a:solidFill>
              <a:latin typeface="+mn-ea"/>
            </a:endParaRPr>
          </a:p>
        </p:txBody>
      </p:sp>
    </p:spTree>
    <p:extLst>
      <p:ext uri="{BB962C8B-B14F-4D97-AF65-F5344CB8AC3E}">
        <p14:creationId xmlns:p14="http://schemas.microsoft.com/office/powerpoint/2010/main" val="3932378058"/>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4538120" y="249945"/>
            <a:ext cx="2157280" cy="553998"/>
          </a:xfrm>
          <a:prstGeom prst="rect">
            <a:avLst/>
          </a:prstGeom>
        </p:spPr>
        <p:txBody>
          <a:bodyPr wrap="square">
            <a:spAutoFit/>
          </a:bodyPr>
          <a:lstStyle/>
          <a:p>
            <a:pPr>
              <a:lnSpc>
                <a:spcPct val="125000"/>
              </a:lnSpc>
            </a:pPr>
            <a:r>
              <a:rPr lang="en-US" altLang="zh-CN" sz="2400" dirty="0" smtClean="0">
                <a:latin typeface="+mn-ea"/>
              </a:rPr>
              <a:t>CAN</a:t>
            </a:r>
            <a:r>
              <a:rPr lang="zh-CN" altLang="en-US" sz="2400" dirty="0" smtClean="0">
                <a:latin typeface="Dji-Book"/>
              </a:rPr>
              <a:t>通信协议</a:t>
            </a:r>
            <a:endParaRPr lang="zh-CN" altLang="en-US" sz="2400" dirty="0">
              <a:latin typeface="Dji-Book"/>
            </a:endParaRPr>
          </a:p>
        </p:txBody>
      </p:sp>
      <p:sp>
        <p:nvSpPr>
          <p:cNvPr id="9" name="矩形 8"/>
          <p:cNvSpPr/>
          <p:nvPr/>
        </p:nvSpPr>
        <p:spPr>
          <a:xfrm>
            <a:off x="4538120" y="2319425"/>
            <a:ext cx="2180732" cy="675891"/>
          </a:xfrm>
          <a:prstGeom prst="rect">
            <a:avLst/>
          </a:prstGeom>
        </p:spPr>
        <p:txBody>
          <a:bodyPr wrap="square">
            <a:spAutoFit/>
          </a:bodyPr>
          <a:lstStyle/>
          <a:p>
            <a:pPr>
              <a:lnSpc>
                <a:spcPct val="114000"/>
              </a:lnSpc>
            </a:pPr>
            <a:r>
              <a:rPr lang="zh-CN" altLang="en-US" sz="3600" dirty="0" smtClean="0">
                <a:solidFill>
                  <a:srgbClr val="0B5FAA"/>
                </a:solidFill>
                <a:latin typeface="+mn-ea"/>
              </a:rPr>
              <a:t>配置</a:t>
            </a:r>
            <a:r>
              <a:rPr lang="en-US" altLang="zh-CN" sz="3600" dirty="0" smtClean="0">
                <a:solidFill>
                  <a:srgbClr val="0B5FAA"/>
                </a:solidFill>
                <a:latin typeface="+mn-ea"/>
              </a:rPr>
              <a:t>can</a:t>
            </a:r>
          </a:p>
        </p:txBody>
      </p:sp>
      <p:sp>
        <p:nvSpPr>
          <p:cNvPr id="11" name="矩形 10"/>
          <p:cNvSpPr/>
          <p:nvPr/>
        </p:nvSpPr>
        <p:spPr>
          <a:xfrm>
            <a:off x="4399625" y="3706854"/>
            <a:ext cx="2180732" cy="675891"/>
          </a:xfrm>
          <a:prstGeom prst="rect">
            <a:avLst/>
          </a:prstGeom>
        </p:spPr>
        <p:txBody>
          <a:bodyPr wrap="square">
            <a:spAutoFit/>
          </a:bodyPr>
          <a:lstStyle/>
          <a:p>
            <a:pPr>
              <a:lnSpc>
                <a:spcPct val="114000"/>
              </a:lnSpc>
            </a:pPr>
            <a:r>
              <a:rPr lang="zh-CN" altLang="en-US" sz="3600" dirty="0" smtClean="0">
                <a:solidFill>
                  <a:srgbClr val="0B5FAA"/>
                </a:solidFill>
                <a:latin typeface="+mn-ea"/>
              </a:rPr>
              <a:t>使用</a:t>
            </a:r>
            <a:r>
              <a:rPr lang="en-US" altLang="zh-CN" sz="3600" dirty="0" smtClean="0">
                <a:solidFill>
                  <a:srgbClr val="0B5FAA"/>
                </a:solidFill>
                <a:latin typeface="+mn-ea"/>
              </a:rPr>
              <a:t>can</a:t>
            </a:r>
          </a:p>
        </p:txBody>
      </p:sp>
      <p:sp>
        <p:nvSpPr>
          <p:cNvPr id="7" name="矩形 6"/>
          <p:cNvSpPr/>
          <p:nvPr/>
        </p:nvSpPr>
        <p:spPr>
          <a:xfrm>
            <a:off x="4399625" y="667105"/>
            <a:ext cx="2745018" cy="646331"/>
          </a:xfrm>
          <a:prstGeom prst="rect">
            <a:avLst/>
          </a:prstGeom>
        </p:spPr>
        <p:txBody>
          <a:bodyPr wrap="square">
            <a:spAutoFit/>
          </a:bodyPr>
          <a:lstStyle/>
          <a:p>
            <a:pPr>
              <a:lnSpc>
                <a:spcPct val="125000"/>
              </a:lnSpc>
            </a:pPr>
            <a:r>
              <a:rPr lang="zh-CN" altLang="en-US" sz="3200" dirty="0" smtClean="0">
                <a:latin typeface="Dji-Book"/>
              </a:rPr>
              <a:t>我们要掌握的</a:t>
            </a:r>
            <a:endParaRPr lang="zh-CN" altLang="en-US" sz="3200" dirty="0">
              <a:latin typeface="Dji-Book"/>
            </a:endParaRPr>
          </a:p>
        </p:txBody>
      </p:sp>
    </p:spTree>
    <p:extLst>
      <p:ext uri="{BB962C8B-B14F-4D97-AF65-F5344CB8AC3E}">
        <p14:creationId xmlns:p14="http://schemas.microsoft.com/office/powerpoint/2010/main" val="3860561531"/>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文本框 111"/>
          <p:cNvSpPr txBox="1"/>
          <p:nvPr/>
        </p:nvSpPr>
        <p:spPr>
          <a:xfrm>
            <a:off x="1941599" y="1968599"/>
            <a:ext cx="1415772" cy="584775"/>
          </a:xfrm>
          <a:prstGeom prst="rect">
            <a:avLst/>
          </a:prstGeom>
          <a:noFill/>
        </p:spPr>
        <p:txBody>
          <a:bodyPr wrap="none" rtlCol="0">
            <a:spAutoFit/>
          </a:bodyPr>
          <a:lstStyle/>
          <a:p>
            <a:pPr algn="ctr"/>
            <a:r>
              <a:rPr lang="zh-CN" altLang="en-US" sz="3200" b="1" dirty="0" smtClean="0">
                <a:solidFill>
                  <a:srgbClr val="0B5FAA"/>
                </a:solidFill>
                <a:latin typeface="Dji-Bold"/>
              </a:rPr>
              <a:t>是什么</a:t>
            </a:r>
            <a:endParaRPr lang="zh-CN" altLang="en-US" sz="3200" b="1" dirty="0">
              <a:solidFill>
                <a:srgbClr val="0B5FAA"/>
              </a:solidFill>
              <a:latin typeface="Dji-Bold"/>
            </a:endParaRPr>
          </a:p>
        </p:txBody>
      </p:sp>
      <p:sp>
        <p:nvSpPr>
          <p:cNvPr id="246" name="文本框 111"/>
          <p:cNvSpPr txBox="1"/>
          <p:nvPr/>
        </p:nvSpPr>
        <p:spPr>
          <a:xfrm>
            <a:off x="1941599" y="3249567"/>
            <a:ext cx="1415772" cy="584775"/>
          </a:xfrm>
          <a:prstGeom prst="rect">
            <a:avLst/>
          </a:prstGeom>
          <a:noFill/>
        </p:spPr>
        <p:txBody>
          <a:bodyPr wrap="none" rtlCol="0">
            <a:spAutoFit/>
          </a:bodyPr>
          <a:lstStyle/>
          <a:p>
            <a:pPr algn="ctr"/>
            <a:r>
              <a:rPr lang="zh-CN" altLang="en-US" sz="3200" b="1" dirty="0" smtClean="0">
                <a:solidFill>
                  <a:srgbClr val="0B5FAA"/>
                </a:solidFill>
                <a:latin typeface="Dji-Bold"/>
              </a:rPr>
              <a:t>为什么</a:t>
            </a:r>
            <a:endParaRPr lang="zh-CN" altLang="en-US" sz="3200" b="1" dirty="0">
              <a:solidFill>
                <a:srgbClr val="0B5FAA"/>
              </a:solidFill>
              <a:latin typeface="Dji-Bold"/>
            </a:endParaRPr>
          </a:p>
        </p:txBody>
      </p:sp>
      <p:sp>
        <p:nvSpPr>
          <p:cNvPr id="334" name="文本框 111"/>
          <p:cNvSpPr txBox="1"/>
          <p:nvPr/>
        </p:nvSpPr>
        <p:spPr>
          <a:xfrm>
            <a:off x="1941599" y="4530535"/>
            <a:ext cx="1415772" cy="584775"/>
          </a:xfrm>
          <a:prstGeom prst="rect">
            <a:avLst/>
          </a:prstGeom>
          <a:noFill/>
        </p:spPr>
        <p:txBody>
          <a:bodyPr wrap="none" rtlCol="0">
            <a:spAutoFit/>
          </a:bodyPr>
          <a:lstStyle/>
          <a:p>
            <a:pPr algn="ctr"/>
            <a:r>
              <a:rPr lang="zh-CN" altLang="en-US" sz="3200" b="1" dirty="0" smtClean="0">
                <a:solidFill>
                  <a:srgbClr val="0B5FAA"/>
                </a:solidFill>
                <a:latin typeface="Dji-Bold"/>
              </a:rPr>
              <a:t>怎么做</a:t>
            </a:r>
            <a:endParaRPr lang="zh-CN" altLang="en-US" sz="3200" b="1" dirty="0">
              <a:solidFill>
                <a:srgbClr val="0B5FAA"/>
              </a:solidFill>
              <a:latin typeface="Dji-Bold"/>
            </a:endParaRPr>
          </a:p>
        </p:txBody>
      </p:sp>
      <p:sp>
        <p:nvSpPr>
          <p:cNvPr id="123" name="椭圆 122"/>
          <p:cNvSpPr>
            <a:spLocks noChangeAspect="1"/>
          </p:cNvSpPr>
          <p:nvPr/>
        </p:nvSpPr>
        <p:spPr>
          <a:xfrm>
            <a:off x="760238" y="716692"/>
            <a:ext cx="300778" cy="300778"/>
          </a:xfrm>
          <a:prstGeom prst="ellipse">
            <a:avLst/>
          </a:prstGeom>
          <a:solidFill>
            <a:schemeClr val="tx1"/>
          </a:solidFill>
          <a:ln w="28575">
            <a:solidFill>
              <a:srgbClr val="0B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框 123"/>
          <p:cNvSpPr txBox="1"/>
          <p:nvPr/>
        </p:nvSpPr>
        <p:spPr>
          <a:xfrm>
            <a:off x="1202811" y="626076"/>
            <a:ext cx="3517469" cy="646331"/>
          </a:xfrm>
          <a:prstGeom prst="rect">
            <a:avLst/>
          </a:prstGeom>
          <a:noFill/>
        </p:spPr>
        <p:txBody>
          <a:bodyPr wrap="square" rtlCol="0">
            <a:spAutoFit/>
          </a:bodyPr>
          <a:lstStyle>
            <a:defPPr>
              <a:defRPr lang="zh-CN"/>
            </a:defPPr>
            <a:lvl1pPr>
              <a:defRPr sz="1600" spc="150">
                <a:solidFill>
                  <a:srgbClr val="3AC4C4"/>
                </a:solidFill>
                <a:latin typeface="+mj-lt"/>
              </a:defRPr>
            </a:lvl1pPr>
          </a:lstStyle>
          <a:p>
            <a:r>
              <a:rPr lang="zh-CN" altLang="en-US" sz="3600" b="1" dirty="0" smtClean="0">
                <a:solidFill>
                  <a:srgbClr val="0B5FAA"/>
                </a:solidFill>
                <a:latin typeface="Dji-Bold"/>
              </a:rPr>
              <a:t>舵机的控制方法</a:t>
            </a:r>
            <a:endParaRPr lang="zh-CN" altLang="en-US" sz="3600" b="1" dirty="0">
              <a:solidFill>
                <a:srgbClr val="0B5FAA"/>
              </a:solidFill>
              <a:latin typeface="Dji-Bold"/>
            </a:endParaRPr>
          </a:p>
        </p:txBody>
      </p:sp>
      <p:pic>
        <p:nvPicPr>
          <p:cNvPr id="2050" name="Picture 2" descr="C:\Users\xavier.fan\AppData\Local\Temp\_dji_screenshot_149735902147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308" y="1425989"/>
            <a:ext cx="3128485" cy="2702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894290"/>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2403630" y="450000"/>
            <a:ext cx="7906871" cy="646331"/>
          </a:xfrm>
          <a:prstGeom prst="rect">
            <a:avLst/>
          </a:prstGeom>
        </p:spPr>
        <p:txBody>
          <a:bodyPr wrap="square">
            <a:spAutoFit/>
          </a:bodyPr>
          <a:lstStyle/>
          <a:p>
            <a:pPr>
              <a:lnSpc>
                <a:spcPct val="125000"/>
              </a:lnSpc>
            </a:pPr>
            <a:r>
              <a:rPr lang="zh-CN" altLang="en-US" sz="3200" dirty="0" smtClean="0">
                <a:latin typeface="Dji-Book"/>
              </a:rPr>
              <a:t>舵机是什么</a:t>
            </a:r>
            <a:endParaRPr lang="zh-CN" altLang="en-US" sz="3200" dirty="0">
              <a:latin typeface="Dji-Book"/>
            </a:endParaRPr>
          </a:p>
        </p:txBody>
      </p:sp>
      <p:pic>
        <p:nvPicPr>
          <p:cNvPr id="2" name="图片 1"/>
          <p:cNvPicPr>
            <a:picLocks noChangeAspect="1"/>
          </p:cNvPicPr>
          <p:nvPr/>
        </p:nvPicPr>
        <p:blipFill>
          <a:blip r:embed="rId2"/>
          <a:stretch>
            <a:fillRect/>
          </a:stretch>
        </p:blipFill>
        <p:spPr>
          <a:xfrm>
            <a:off x="6720037" y="2048207"/>
            <a:ext cx="3142885" cy="4190513"/>
          </a:xfrm>
          <a:prstGeom prst="rect">
            <a:avLst/>
          </a:prstGeom>
        </p:spPr>
      </p:pic>
      <p:sp>
        <p:nvSpPr>
          <p:cNvPr id="6" name="矩形 5"/>
          <p:cNvSpPr/>
          <p:nvPr/>
        </p:nvSpPr>
        <p:spPr>
          <a:xfrm>
            <a:off x="570183" y="2817324"/>
            <a:ext cx="2197732" cy="513346"/>
          </a:xfrm>
          <a:prstGeom prst="rect">
            <a:avLst/>
          </a:prstGeom>
        </p:spPr>
        <p:txBody>
          <a:bodyPr wrap="square">
            <a:spAutoFit/>
          </a:bodyPr>
          <a:lstStyle/>
          <a:p>
            <a:pPr>
              <a:lnSpc>
                <a:spcPct val="114000"/>
              </a:lnSpc>
            </a:pPr>
            <a:r>
              <a:rPr lang="zh-CN" altLang="en-US" sz="2400" dirty="0" smtClean="0">
                <a:solidFill>
                  <a:srgbClr val="0B5FAA"/>
                </a:solidFill>
                <a:latin typeface="+mn-ea"/>
              </a:rPr>
              <a:t>组成部分</a:t>
            </a:r>
            <a:endParaRPr lang="en-US" altLang="zh-CN" sz="2400" dirty="0" smtClean="0">
              <a:solidFill>
                <a:srgbClr val="0B5FAA"/>
              </a:solidFill>
              <a:latin typeface="+mn-ea"/>
            </a:endParaRPr>
          </a:p>
        </p:txBody>
      </p:sp>
      <p:sp>
        <p:nvSpPr>
          <p:cNvPr id="7" name="矩形 6"/>
          <p:cNvSpPr/>
          <p:nvPr/>
        </p:nvSpPr>
        <p:spPr>
          <a:xfrm>
            <a:off x="570182" y="1893289"/>
            <a:ext cx="2713041" cy="513346"/>
          </a:xfrm>
          <a:prstGeom prst="rect">
            <a:avLst/>
          </a:prstGeom>
        </p:spPr>
        <p:txBody>
          <a:bodyPr wrap="square">
            <a:spAutoFit/>
          </a:bodyPr>
          <a:lstStyle/>
          <a:p>
            <a:pPr>
              <a:lnSpc>
                <a:spcPct val="114000"/>
              </a:lnSpc>
            </a:pPr>
            <a:r>
              <a:rPr lang="zh-CN" altLang="en-US" sz="2400" b="1" dirty="0" smtClean="0">
                <a:solidFill>
                  <a:schemeClr val="bg1"/>
                </a:solidFill>
                <a:latin typeface="+mn-ea"/>
              </a:rPr>
              <a:t>浓缩的都是精华</a:t>
            </a:r>
            <a:endParaRPr lang="en-US" altLang="zh-CN" sz="2400" b="1" dirty="0" smtClean="0">
              <a:solidFill>
                <a:schemeClr val="bg1"/>
              </a:solidFill>
              <a:latin typeface="+mn-ea"/>
            </a:endParaRPr>
          </a:p>
        </p:txBody>
      </p:sp>
      <p:sp>
        <p:nvSpPr>
          <p:cNvPr id="9" name="矩形 8"/>
          <p:cNvSpPr/>
          <p:nvPr/>
        </p:nvSpPr>
        <p:spPr>
          <a:xfrm>
            <a:off x="570182" y="3840749"/>
            <a:ext cx="4270175" cy="513346"/>
          </a:xfrm>
          <a:prstGeom prst="rect">
            <a:avLst/>
          </a:prstGeom>
        </p:spPr>
        <p:txBody>
          <a:bodyPr wrap="square">
            <a:spAutoFit/>
          </a:bodyPr>
          <a:lstStyle/>
          <a:p>
            <a:pPr>
              <a:lnSpc>
                <a:spcPct val="114000"/>
              </a:lnSpc>
            </a:pPr>
            <a:r>
              <a:rPr lang="zh-CN" altLang="en-US" sz="2400" dirty="0" smtClean="0">
                <a:solidFill>
                  <a:srgbClr val="0B5FAA"/>
                </a:solidFill>
                <a:latin typeface="+mn-ea"/>
              </a:rPr>
              <a:t>神奇而伟大的东西：</a:t>
            </a:r>
            <a:r>
              <a:rPr lang="zh-CN" altLang="en-US" sz="2400" b="1" dirty="0" smtClean="0">
                <a:solidFill>
                  <a:schemeClr val="bg1"/>
                </a:solidFill>
                <a:latin typeface="+mn-ea"/>
              </a:rPr>
              <a:t>电位器</a:t>
            </a:r>
            <a:endParaRPr lang="en-US" altLang="zh-CN" sz="2400" b="1" dirty="0" smtClean="0">
              <a:solidFill>
                <a:schemeClr val="bg1"/>
              </a:solidFill>
              <a:latin typeface="+mn-ea"/>
            </a:endParaRPr>
          </a:p>
        </p:txBody>
      </p:sp>
      <p:sp>
        <p:nvSpPr>
          <p:cNvPr id="10" name="矩形 9"/>
          <p:cNvSpPr/>
          <p:nvPr/>
        </p:nvSpPr>
        <p:spPr>
          <a:xfrm>
            <a:off x="570183" y="4911758"/>
            <a:ext cx="5930008" cy="513346"/>
          </a:xfrm>
          <a:prstGeom prst="rect">
            <a:avLst/>
          </a:prstGeom>
        </p:spPr>
        <p:txBody>
          <a:bodyPr wrap="square">
            <a:spAutoFit/>
          </a:bodyPr>
          <a:lstStyle/>
          <a:p>
            <a:pPr>
              <a:lnSpc>
                <a:spcPct val="114000"/>
              </a:lnSpc>
            </a:pPr>
            <a:r>
              <a:rPr lang="zh-CN" altLang="en-US" sz="2400" dirty="0">
                <a:solidFill>
                  <a:srgbClr val="0B5FAA"/>
                </a:solidFill>
                <a:latin typeface="+mn-ea"/>
              </a:rPr>
              <a:t>像</a:t>
            </a:r>
            <a:r>
              <a:rPr lang="zh-CN" altLang="en-US" sz="2400" dirty="0" smtClean="0">
                <a:solidFill>
                  <a:srgbClr val="0B5FAA"/>
                </a:solidFill>
                <a:latin typeface="+mn-ea"/>
              </a:rPr>
              <a:t>不像自己和自己玩，有没有</a:t>
            </a:r>
            <a:r>
              <a:rPr lang="zh-CN" altLang="en-US" sz="2400" b="1" dirty="0" smtClean="0">
                <a:solidFill>
                  <a:schemeClr val="bg1">
                    <a:lumMod val="95000"/>
                    <a:lumOff val="5000"/>
                  </a:schemeClr>
                </a:solidFill>
                <a:latin typeface="+mn-ea"/>
              </a:rPr>
              <a:t>闭环</a:t>
            </a:r>
            <a:r>
              <a:rPr lang="zh-CN" altLang="en-US" sz="2400" dirty="0" smtClean="0">
                <a:solidFill>
                  <a:srgbClr val="0B5FAA"/>
                </a:solidFill>
                <a:latin typeface="+mn-ea"/>
              </a:rPr>
              <a:t>的感觉。</a:t>
            </a:r>
            <a:endParaRPr lang="en-US" altLang="zh-CN" sz="2400" dirty="0" smtClean="0">
              <a:solidFill>
                <a:srgbClr val="0B5FAA"/>
              </a:solidFill>
              <a:latin typeface="+mn-ea"/>
            </a:endParaRPr>
          </a:p>
        </p:txBody>
      </p:sp>
      <p:sp>
        <p:nvSpPr>
          <p:cNvPr id="11" name="矩形 10"/>
          <p:cNvSpPr/>
          <p:nvPr/>
        </p:nvSpPr>
        <p:spPr>
          <a:xfrm>
            <a:off x="437662" y="6495393"/>
            <a:ext cx="6456782" cy="205826"/>
          </a:xfrm>
          <a:prstGeom prst="rect">
            <a:avLst/>
          </a:prstGeom>
        </p:spPr>
        <p:txBody>
          <a:bodyPr wrap="square">
            <a:spAutoFit/>
          </a:bodyPr>
          <a:lstStyle/>
          <a:p>
            <a:pPr>
              <a:lnSpc>
                <a:spcPct val="114000"/>
              </a:lnSpc>
            </a:pPr>
            <a:r>
              <a:rPr lang="zh-CN" altLang="en-US" sz="700" b="1" dirty="0">
                <a:solidFill>
                  <a:schemeClr val="bg1"/>
                </a:solidFill>
                <a:latin typeface="+mn-ea"/>
              </a:rPr>
              <a:t>（检测转动角度）根据电位器的信息精确的控制和保持输出轴的角度</a:t>
            </a:r>
            <a:endParaRPr lang="en-US" altLang="zh-CN" sz="700" b="1" dirty="0">
              <a:solidFill>
                <a:schemeClr val="bg1"/>
              </a:solidFill>
              <a:latin typeface="+mn-ea"/>
            </a:endParaRPr>
          </a:p>
        </p:txBody>
      </p:sp>
      <p:sp>
        <p:nvSpPr>
          <p:cNvPr id="12" name="矩形 11"/>
          <p:cNvSpPr/>
          <p:nvPr/>
        </p:nvSpPr>
        <p:spPr>
          <a:xfrm>
            <a:off x="10082768" y="4655085"/>
            <a:ext cx="1405221" cy="513346"/>
          </a:xfrm>
          <a:prstGeom prst="rect">
            <a:avLst/>
          </a:prstGeom>
        </p:spPr>
        <p:txBody>
          <a:bodyPr wrap="square">
            <a:spAutoFit/>
          </a:bodyPr>
          <a:lstStyle/>
          <a:p>
            <a:pPr>
              <a:lnSpc>
                <a:spcPct val="114000"/>
              </a:lnSpc>
            </a:pPr>
            <a:r>
              <a:rPr lang="zh-CN" altLang="en-US" sz="2400" dirty="0" smtClean="0">
                <a:solidFill>
                  <a:schemeClr val="bg1"/>
                </a:solidFill>
                <a:latin typeface="+mn-ea"/>
              </a:rPr>
              <a:t>直流电机</a:t>
            </a:r>
            <a:endParaRPr lang="en-US" altLang="zh-CN" sz="2400" dirty="0" smtClean="0">
              <a:solidFill>
                <a:schemeClr val="bg1"/>
              </a:solidFill>
              <a:latin typeface="+mn-ea"/>
            </a:endParaRPr>
          </a:p>
        </p:txBody>
      </p:sp>
      <p:sp>
        <p:nvSpPr>
          <p:cNvPr id="14" name="矩形 13"/>
          <p:cNvSpPr/>
          <p:nvPr/>
        </p:nvSpPr>
        <p:spPr>
          <a:xfrm>
            <a:off x="7314101" y="6241397"/>
            <a:ext cx="1772496" cy="513346"/>
          </a:xfrm>
          <a:prstGeom prst="rect">
            <a:avLst/>
          </a:prstGeom>
        </p:spPr>
        <p:txBody>
          <a:bodyPr wrap="square">
            <a:spAutoFit/>
          </a:bodyPr>
          <a:lstStyle/>
          <a:p>
            <a:pPr>
              <a:lnSpc>
                <a:spcPct val="114000"/>
              </a:lnSpc>
            </a:pPr>
            <a:r>
              <a:rPr lang="zh-CN" altLang="en-US" sz="2400" dirty="0" smtClean="0">
                <a:solidFill>
                  <a:schemeClr val="bg1"/>
                </a:solidFill>
                <a:latin typeface="+mn-ea"/>
              </a:rPr>
              <a:t>电机控制器</a:t>
            </a:r>
            <a:endParaRPr lang="en-US" altLang="zh-CN" sz="2400" dirty="0" smtClean="0">
              <a:solidFill>
                <a:schemeClr val="bg1"/>
              </a:solidFill>
              <a:latin typeface="+mn-ea"/>
            </a:endParaRPr>
          </a:p>
        </p:txBody>
      </p:sp>
      <p:sp>
        <p:nvSpPr>
          <p:cNvPr id="15" name="矩形 14"/>
          <p:cNvSpPr/>
          <p:nvPr/>
        </p:nvSpPr>
        <p:spPr>
          <a:xfrm>
            <a:off x="10165593" y="3327403"/>
            <a:ext cx="1239569" cy="513346"/>
          </a:xfrm>
          <a:prstGeom prst="rect">
            <a:avLst/>
          </a:prstGeom>
        </p:spPr>
        <p:txBody>
          <a:bodyPr wrap="square">
            <a:spAutoFit/>
          </a:bodyPr>
          <a:lstStyle/>
          <a:p>
            <a:pPr>
              <a:lnSpc>
                <a:spcPct val="114000"/>
              </a:lnSpc>
            </a:pPr>
            <a:r>
              <a:rPr lang="zh-CN" altLang="en-US" sz="2400" dirty="0" smtClean="0">
                <a:solidFill>
                  <a:schemeClr val="bg1"/>
                </a:solidFill>
                <a:latin typeface="+mn-ea"/>
              </a:rPr>
              <a:t>减速器</a:t>
            </a:r>
            <a:endParaRPr lang="en-US" altLang="zh-CN" sz="2400" dirty="0" smtClean="0">
              <a:solidFill>
                <a:schemeClr val="bg1"/>
              </a:solidFill>
              <a:latin typeface="+mn-ea"/>
            </a:endParaRPr>
          </a:p>
        </p:txBody>
      </p:sp>
    </p:spTree>
    <p:extLst>
      <p:ext uri="{BB962C8B-B14F-4D97-AF65-F5344CB8AC3E}">
        <p14:creationId xmlns:p14="http://schemas.microsoft.com/office/powerpoint/2010/main" val="18239607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2403630" y="450000"/>
            <a:ext cx="7906871" cy="646331"/>
          </a:xfrm>
          <a:prstGeom prst="rect">
            <a:avLst/>
          </a:prstGeom>
        </p:spPr>
        <p:txBody>
          <a:bodyPr wrap="square">
            <a:spAutoFit/>
          </a:bodyPr>
          <a:lstStyle/>
          <a:p>
            <a:pPr>
              <a:lnSpc>
                <a:spcPct val="125000"/>
              </a:lnSpc>
            </a:pPr>
            <a:r>
              <a:rPr lang="zh-CN" altLang="en-US" sz="3200" dirty="0" smtClean="0">
                <a:latin typeface="Dji-Book"/>
              </a:rPr>
              <a:t>舵机的控制原理</a:t>
            </a:r>
            <a:endParaRPr lang="zh-CN" altLang="en-US" sz="3200" dirty="0">
              <a:latin typeface="Dji-Book"/>
            </a:endParaRPr>
          </a:p>
        </p:txBody>
      </p:sp>
      <p:pic>
        <p:nvPicPr>
          <p:cNvPr id="2" name="图片 1"/>
          <p:cNvPicPr>
            <a:picLocks noChangeAspect="1"/>
          </p:cNvPicPr>
          <p:nvPr/>
        </p:nvPicPr>
        <p:blipFill>
          <a:blip r:embed="rId2"/>
          <a:stretch>
            <a:fillRect/>
          </a:stretch>
        </p:blipFill>
        <p:spPr>
          <a:xfrm>
            <a:off x="2647133" y="3529828"/>
            <a:ext cx="6454052" cy="1549400"/>
          </a:xfrm>
          <a:prstGeom prst="rect">
            <a:avLst/>
          </a:prstGeom>
        </p:spPr>
      </p:pic>
      <p:sp>
        <p:nvSpPr>
          <p:cNvPr id="7" name="矩形 6"/>
          <p:cNvSpPr/>
          <p:nvPr/>
        </p:nvSpPr>
        <p:spPr>
          <a:xfrm>
            <a:off x="5006271" y="2224208"/>
            <a:ext cx="1735776" cy="794064"/>
          </a:xfrm>
          <a:prstGeom prst="rect">
            <a:avLst/>
          </a:prstGeom>
        </p:spPr>
        <p:txBody>
          <a:bodyPr wrap="square">
            <a:spAutoFit/>
          </a:bodyPr>
          <a:lstStyle/>
          <a:p>
            <a:pPr>
              <a:lnSpc>
                <a:spcPct val="114000"/>
              </a:lnSpc>
            </a:pPr>
            <a:r>
              <a:rPr lang="en-US" altLang="zh-CN" sz="4000" b="1" dirty="0" smtClean="0">
                <a:solidFill>
                  <a:schemeClr val="bg1"/>
                </a:solidFill>
                <a:latin typeface="+mn-ea"/>
              </a:rPr>
              <a:t>PWM</a:t>
            </a:r>
            <a:endParaRPr lang="zh-CN" altLang="en-US" sz="4000" b="1" dirty="0">
              <a:solidFill>
                <a:schemeClr val="bg1"/>
              </a:solidFill>
              <a:latin typeface="+mn-ea"/>
            </a:endParaRPr>
          </a:p>
        </p:txBody>
      </p:sp>
      <p:grpSp>
        <p:nvGrpSpPr>
          <p:cNvPr id="10" name="组合 9"/>
          <p:cNvGrpSpPr/>
          <p:nvPr/>
        </p:nvGrpSpPr>
        <p:grpSpPr>
          <a:xfrm>
            <a:off x="1668110" y="5363422"/>
            <a:ext cx="10308542" cy="583494"/>
            <a:chOff x="1668110" y="5363422"/>
            <a:chExt cx="10308542" cy="583494"/>
          </a:xfrm>
        </p:grpSpPr>
        <p:sp>
          <p:nvSpPr>
            <p:cNvPr id="8" name="矩形 7"/>
            <p:cNvSpPr/>
            <p:nvPr/>
          </p:nvSpPr>
          <p:spPr>
            <a:xfrm>
              <a:off x="5069526" y="5433570"/>
              <a:ext cx="1576445" cy="513346"/>
            </a:xfrm>
            <a:prstGeom prst="rect">
              <a:avLst/>
            </a:prstGeom>
          </p:spPr>
          <p:txBody>
            <a:bodyPr wrap="square">
              <a:spAutoFit/>
            </a:bodyPr>
            <a:lstStyle/>
            <a:p>
              <a:pPr>
                <a:lnSpc>
                  <a:spcPct val="114000"/>
                </a:lnSpc>
              </a:pPr>
              <a:r>
                <a:rPr lang="zh-CN" altLang="en-US" sz="2400" dirty="0" smtClean="0">
                  <a:solidFill>
                    <a:srgbClr val="0B5FAA"/>
                  </a:solidFill>
                  <a:latin typeface="Dji-Book"/>
                </a:rPr>
                <a:t>阻值变化</a:t>
              </a:r>
              <a:endParaRPr lang="zh-CN" altLang="en-US" sz="2400" dirty="0">
                <a:solidFill>
                  <a:srgbClr val="0B5FAA"/>
                </a:solidFill>
                <a:latin typeface="Dji-Book"/>
              </a:endParaRPr>
            </a:p>
          </p:txBody>
        </p:sp>
        <p:sp>
          <p:nvSpPr>
            <p:cNvPr id="9" name="矩形 8"/>
            <p:cNvSpPr/>
            <p:nvPr/>
          </p:nvSpPr>
          <p:spPr>
            <a:xfrm>
              <a:off x="8476438" y="5415256"/>
              <a:ext cx="3500214" cy="513346"/>
            </a:xfrm>
            <a:prstGeom prst="rect">
              <a:avLst/>
            </a:prstGeom>
          </p:spPr>
          <p:txBody>
            <a:bodyPr wrap="square">
              <a:spAutoFit/>
            </a:bodyPr>
            <a:lstStyle/>
            <a:p>
              <a:pPr>
                <a:lnSpc>
                  <a:spcPct val="114000"/>
                </a:lnSpc>
              </a:pPr>
              <a:r>
                <a:rPr lang="zh-CN" altLang="en-US" sz="2400" dirty="0" smtClean="0">
                  <a:solidFill>
                    <a:srgbClr val="0B5FAA"/>
                  </a:solidFill>
                  <a:latin typeface="Dji-Book"/>
                </a:rPr>
                <a:t>调整电机的速度和方向</a:t>
              </a:r>
              <a:endParaRPr lang="zh-CN" altLang="en-US" sz="2400" dirty="0">
                <a:solidFill>
                  <a:srgbClr val="0B5FAA"/>
                </a:solidFill>
                <a:latin typeface="Dji-Book"/>
              </a:endParaRPr>
            </a:p>
          </p:txBody>
        </p:sp>
        <p:cxnSp>
          <p:nvCxnSpPr>
            <p:cNvPr id="4" name="直接箭头连接符 3"/>
            <p:cNvCxnSpPr/>
            <p:nvPr/>
          </p:nvCxnSpPr>
          <p:spPr>
            <a:xfrm flipV="1">
              <a:off x="6968914" y="5626146"/>
              <a:ext cx="974035" cy="1"/>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668110" y="5363422"/>
              <a:ext cx="2186703" cy="513346"/>
            </a:xfrm>
            <a:prstGeom prst="rect">
              <a:avLst/>
            </a:prstGeom>
          </p:spPr>
          <p:txBody>
            <a:bodyPr wrap="square">
              <a:spAutoFit/>
            </a:bodyPr>
            <a:lstStyle/>
            <a:p>
              <a:pPr>
                <a:lnSpc>
                  <a:spcPct val="114000"/>
                </a:lnSpc>
              </a:pPr>
              <a:r>
                <a:rPr lang="zh-CN" altLang="en-US" sz="2400" dirty="0" smtClean="0">
                  <a:solidFill>
                    <a:srgbClr val="0B5FAA"/>
                  </a:solidFill>
                  <a:latin typeface="Dji-Book"/>
                </a:rPr>
                <a:t>电位器检测</a:t>
              </a:r>
              <a:endParaRPr lang="zh-CN" altLang="en-US" sz="2400" dirty="0">
                <a:solidFill>
                  <a:srgbClr val="0B5FAA"/>
                </a:solidFill>
                <a:latin typeface="Dji-Book"/>
              </a:endParaRPr>
            </a:p>
          </p:txBody>
        </p:sp>
        <p:cxnSp>
          <p:nvCxnSpPr>
            <p:cNvPr id="13" name="直接箭头连接符 12"/>
            <p:cNvCxnSpPr/>
            <p:nvPr/>
          </p:nvCxnSpPr>
          <p:spPr>
            <a:xfrm flipV="1">
              <a:off x="3707385" y="5620095"/>
              <a:ext cx="974035" cy="1"/>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37277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4567315" y="480777"/>
            <a:ext cx="3057370" cy="646331"/>
          </a:xfrm>
          <a:prstGeom prst="rect">
            <a:avLst/>
          </a:prstGeom>
        </p:spPr>
        <p:txBody>
          <a:bodyPr wrap="square">
            <a:spAutoFit/>
          </a:bodyPr>
          <a:lstStyle/>
          <a:p>
            <a:pPr>
              <a:lnSpc>
                <a:spcPct val="125000"/>
              </a:lnSpc>
            </a:pPr>
            <a:r>
              <a:rPr lang="zh-CN" altLang="en-US" sz="3200" dirty="0" smtClean="0">
                <a:latin typeface="Dji-Book"/>
              </a:rPr>
              <a:t>让舵机转起来</a:t>
            </a:r>
            <a:endParaRPr lang="zh-CN" altLang="en-US" sz="3200" dirty="0">
              <a:latin typeface="Dji-Book"/>
            </a:endParaRPr>
          </a:p>
        </p:txBody>
      </p:sp>
      <p:pic>
        <p:nvPicPr>
          <p:cNvPr id="2" name="图片 1"/>
          <p:cNvPicPr>
            <a:picLocks noChangeAspect="1"/>
          </p:cNvPicPr>
          <p:nvPr/>
        </p:nvPicPr>
        <p:blipFill>
          <a:blip r:embed="rId2"/>
          <a:stretch>
            <a:fillRect/>
          </a:stretch>
        </p:blipFill>
        <p:spPr>
          <a:xfrm>
            <a:off x="1067315" y="2057887"/>
            <a:ext cx="4076774" cy="1413282"/>
          </a:xfrm>
          <a:prstGeom prst="rect">
            <a:avLst/>
          </a:prstGeom>
        </p:spPr>
      </p:pic>
      <p:pic>
        <p:nvPicPr>
          <p:cNvPr id="3" name="图片 2"/>
          <p:cNvPicPr>
            <a:picLocks noChangeAspect="1"/>
          </p:cNvPicPr>
          <p:nvPr/>
        </p:nvPicPr>
        <p:blipFill>
          <a:blip r:embed="rId3"/>
          <a:stretch>
            <a:fillRect/>
          </a:stretch>
        </p:blipFill>
        <p:spPr>
          <a:xfrm>
            <a:off x="1067315" y="4068028"/>
            <a:ext cx="3928212" cy="1427250"/>
          </a:xfrm>
          <a:prstGeom prst="rect">
            <a:avLst/>
          </a:prstGeom>
        </p:spPr>
      </p:pic>
      <p:sp>
        <p:nvSpPr>
          <p:cNvPr id="7" name="矩形 6"/>
          <p:cNvSpPr/>
          <p:nvPr/>
        </p:nvSpPr>
        <p:spPr>
          <a:xfrm>
            <a:off x="6096000" y="3471169"/>
            <a:ext cx="3489950" cy="605743"/>
          </a:xfrm>
          <a:prstGeom prst="rect">
            <a:avLst/>
          </a:prstGeom>
        </p:spPr>
        <p:txBody>
          <a:bodyPr wrap="square">
            <a:spAutoFit/>
          </a:bodyPr>
          <a:lstStyle/>
          <a:p>
            <a:pPr>
              <a:lnSpc>
                <a:spcPct val="114000"/>
              </a:lnSpc>
            </a:pPr>
            <a:r>
              <a:rPr lang="zh-CN" altLang="en-US" sz="3200" dirty="0" smtClean="0">
                <a:solidFill>
                  <a:srgbClr val="0B5FAA"/>
                </a:solidFill>
                <a:latin typeface="Dji-Book"/>
              </a:rPr>
              <a:t>代码</a:t>
            </a:r>
            <a:r>
              <a:rPr lang="zh-CN" altLang="en-US" sz="3200" dirty="0" smtClean="0">
                <a:solidFill>
                  <a:srgbClr val="0B5FAA"/>
                </a:solidFill>
                <a:latin typeface="Dji-Book"/>
              </a:rPr>
              <a:t>中的调试方式</a:t>
            </a:r>
            <a:endParaRPr lang="zh-CN" altLang="en-US" sz="3200" dirty="0">
              <a:solidFill>
                <a:srgbClr val="0B5FAA"/>
              </a:solidFill>
              <a:latin typeface="Dji-Book"/>
            </a:endParaRPr>
          </a:p>
        </p:txBody>
      </p:sp>
    </p:spTree>
    <p:extLst>
      <p:ext uri="{BB962C8B-B14F-4D97-AF65-F5344CB8AC3E}">
        <p14:creationId xmlns:p14="http://schemas.microsoft.com/office/powerpoint/2010/main" val="1405847998"/>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文本框 111"/>
          <p:cNvSpPr txBox="1"/>
          <p:nvPr/>
        </p:nvSpPr>
        <p:spPr>
          <a:xfrm>
            <a:off x="1016367" y="2455131"/>
            <a:ext cx="2339102" cy="523220"/>
          </a:xfrm>
          <a:prstGeom prst="rect">
            <a:avLst/>
          </a:prstGeom>
          <a:noFill/>
        </p:spPr>
        <p:txBody>
          <a:bodyPr wrap="none" rtlCol="0">
            <a:spAutoFit/>
          </a:bodyPr>
          <a:lstStyle/>
          <a:p>
            <a:pPr algn="ctr"/>
            <a:r>
              <a:rPr lang="zh-CN" altLang="en-US" sz="2800" dirty="0" smtClean="0">
                <a:solidFill>
                  <a:srgbClr val="0B5FAA"/>
                </a:solidFill>
                <a:latin typeface="Dji-Bold"/>
              </a:rPr>
              <a:t>转动一个电机</a:t>
            </a:r>
            <a:endParaRPr lang="zh-CN" altLang="en-US" sz="2800" dirty="0">
              <a:solidFill>
                <a:srgbClr val="0B5FAA"/>
              </a:solidFill>
              <a:latin typeface="Dji-Bold"/>
            </a:endParaRPr>
          </a:p>
        </p:txBody>
      </p:sp>
      <p:sp>
        <p:nvSpPr>
          <p:cNvPr id="246" name="文本框 111"/>
          <p:cNvSpPr txBox="1"/>
          <p:nvPr/>
        </p:nvSpPr>
        <p:spPr>
          <a:xfrm>
            <a:off x="1016367" y="5190244"/>
            <a:ext cx="1502334" cy="523220"/>
          </a:xfrm>
          <a:prstGeom prst="rect">
            <a:avLst/>
          </a:prstGeom>
          <a:noFill/>
        </p:spPr>
        <p:txBody>
          <a:bodyPr wrap="none" rtlCol="0">
            <a:spAutoFit/>
          </a:bodyPr>
          <a:lstStyle/>
          <a:p>
            <a:pPr algn="ctr"/>
            <a:r>
              <a:rPr lang="en-US" altLang="zh-CN" sz="2800" dirty="0" smtClean="0">
                <a:solidFill>
                  <a:srgbClr val="0B5FAA"/>
                </a:solidFill>
                <a:latin typeface="+mn-ea"/>
              </a:rPr>
              <a:t>PID</a:t>
            </a:r>
            <a:r>
              <a:rPr lang="zh-CN" altLang="en-US" sz="2800" dirty="0" smtClean="0">
                <a:solidFill>
                  <a:srgbClr val="0B5FAA"/>
                </a:solidFill>
                <a:latin typeface="Dji-Bold"/>
              </a:rPr>
              <a:t>控制</a:t>
            </a:r>
            <a:endParaRPr lang="zh-CN" altLang="en-US" sz="2800" dirty="0">
              <a:solidFill>
                <a:srgbClr val="0B5FAA"/>
              </a:solidFill>
              <a:latin typeface="Dji-Bold"/>
            </a:endParaRPr>
          </a:p>
        </p:txBody>
      </p:sp>
      <p:sp>
        <p:nvSpPr>
          <p:cNvPr id="123" name="椭圆 122"/>
          <p:cNvSpPr>
            <a:spLocks noChangeAspect="1"/>
          </p:cNvSpPr>
          <p:nvPr/>
        </p:nvSpPr>
        <p:spPr>
          <a:xfrm>
            <a:off x="760238" y="716692"/>
            <a:ext cx="300778" cy="300778"/>
          </a:xfrm>
          <a:prstGeom prst="ellipse">
            <a:avLst/>
          </a:prstGeom>
          <a:solidFill>
            <a:schemeClr val="tx1"/>
          </a:solidFill>
          <a:ln w="28575">
            <a:solidFill>
              <a:srgbClr val="0B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框 123"/>
          <p:cNvSpPr txBox="1"/>
          <p:nvPr/>
        </p:nvSpPr>
        <p:spPr>
          <a:xfrm>
            <a:off x="1202811" y="626076"/>
            <a:ext cx="4835523" cy="646331"/>
          </a:xfrm>
          <a:prstGeom prst="rect">
            <a:avLst/>
          </a:prstGeom>
          <a:noFill/>
        </p:spPr>
        <p:txBody>
          <a:bodyPr wrap="square" rtlCol="0">
            <a:spAutoFit/>
          </a:bodyPr>
          <a:lstStyle>
            <a:defPPr>
              <a:defRPr lang="zh-CN"/>
            </a:defPPr>
            <a:lvl1pPr>
              <a:defRPr sz="1600" spc="150">
                <a:solidFill>
                  <a:srgbClr val="3AC4C4"/>
                </a:solidFill>
                <a:latin typeface="+mj-lt"/>
              </a:defRPr>
            </a:lvl1pPr>
          </a:lstStyle>
          <a:p>
            <a:r>
              <a:rPr lang="en-US" altLang="zh-CN" sz="3600" b="1" dirty="0" smtClean="0">
                <a:solidFill>
                  <a:srgbClr val="0B5FAA"/>
                </a:solidFill>
                <a:latin typeface="+mn-ea"/>
              </a:rPr>
              <a:t>3510</a:t>
            </a:r>
            <a:r>
              <a:rPr lang="zh-CN" altLang="en-US" sz="3600" b="1" dirty="0" smtClean="0">
                <a:solidFill>
                  <a:srgbClr val="0B5FAA"/>
                </a:solidFill>
                <a:latin typeface="Dji-Bold"/>
              </a:rPr>
              <a:t>电机的控制方法</a:t>
            </a:r>
            <a:endParaRPr lang="zh-CN" altLang="en-US" sz="3600" b="1" dirty="0">
              <a:solidFill>
                <a:srgbClr val="0B5FAA"/>
              </a:solidFill>
              <a:latin typeface="Dji-Bold"/>
            </a:endParaRPr>
          </a:p>
        </p:txBody>
      </p:sp>
      <p:sp>
        <p:nvSpPr>
          <p:cNvPr id="7" name="文本框 111"/>
          <p:cNvSpPr txBox="1"/>
          <p:nvPr/>
        </p:nvSpPr>
        <p:spPr>
          <a:xfrm>
            <a:off x="1016367" y="3875887"/>
            <a:ext cx="3942105" cy="523220"/>
          </a:xfrm>
          <a:prstGeom prst="rect">
            <a:avLst/>
          </a:prstGeom>
          <a:noFill/>
        </p:spPr>
        <p:txBody>
          <a:bodyPr wrap="none" rtlCol="0">
            <a:spAutoFit/>
          </a:bodyPr>
          <a:lstStyle/>
          <a:p>
            <a:pPr algn="ctr"/>
            <a:r>
              <a:rPr lang="en-US" altLang="zh-CN" sz="2800" dirty="0" smtClean="0">
                <a:solidFill>
                  <a:srgbClr val="0B5FAA"/>
                </a:solidFill>
                <a:latin typeface="+mn-ea"/>
              </a:rPr>
              <a:t>820R</a:t>
            </a:r>
            <a:r>
              <a:rPr lang="zh-CN" altLang="en-US" sz="2800" dirty="0" smtClean="0">
                <a:solidFill>
                  <a:srgbClr val="0B5FAA"/>
                </a:solidFill>
                <a:latin typeface="+mn-ea"/>
              </a:rPr>
              <a:t>电调设置</a:t>
            </a:r>
            <a:r>
              <a:rPr lang="en-US" altLang="zh-CN" sz="2800" dirty="0" smtClean="0">
                <a:solidFill>
                  <a:srgbClr val="0B5FAA"/>
                </a:solidFill>
                <a:latin typeface="+mn-ea"/>
              </a:rPr>
              <a:t>ID</a:t>
            </a:r>
            <a:r>
              <a:rPr lang="zh-CN" altLang="en-US" sz="2800" dirty="0" smtClean="0">
                <a:solidFill>
                  <a:srgbClr val="0B5FAA"/>
                </a:solidFill>
                <a:latin typeface="+mn-ea"/>
              </a:rPr>
              <a:t>的方法</a:t>
            </a:r>
            <a:endParaRPr lang="zh-CN" altLang="en-US" sz="2800" dirty="0">
              <a:solidFill>
                <a:srgbClr val="0B5FAA"/>
              </a:solidFill>
              <a:latin typeface="Dji-Bold"/>
            </a:endParaRPr>
          </a:p>
        </p:txBody>
      </p:sp>
      <p:pic>
        <p:nvPicPr>
          <p:cNvPr id="2" name="图片 1"/>
          <p:cNvPicPr>
            <a:picLocks noChangeAspect="1"/>
          </p:cNvPicPr>
          <p:nvPr/>
        </p:nvPicPr>
        <p:blipFill>
          <a:blip r:embed="rId2"/>
          <a:stretch>
            <a:fillRect/>
          </a:stretch>
        </p:blipFill>
        <p:spPr>
          <a:xfrm>
            <a:off x="6266934" y="2540186"/>
            <a:ext cx="4763292" cy="2671401"/>
          </a:xfrm>
          <a:prstGeom prst="rect">
            <a:avLst/>
          </a:prstGeom>
        </p:spPr>
      </p:pic>
    </p:spTree>
    <p:extLst>
      <p:ext uri="{BB962C8B-B14F-4D97-AF65-F5344CB8AC3E}">
        <p14:creationId xmlns:p14="http://schemas.microsoft.com/office/powerpoint/2010/main" val="164582996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6"/>
                                        </p:tgtEl>
                                        <p:attrNameLst>
                                          <p:attrName>style.visibility</p:attrName>
                                        </p:attrNameLst>
                                      </p:cBhvr>
                                      <p:to>
                                        <p:strVal val="visible"/>
                                      </p:to>
                                    </p:set>
                                    <p:animEffect transition="in" filter="fade">
                                      <p:cBhvr>
                                        <p:cTn id="17" dur="500"/>
                                        <p:tgtEl>
                                          <p:spTgt spid="2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24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3813701" y="450000"/>
            <a:ext cx="4564597" cy="707886"/>
          </a:xfrm>
          <a:prstGeom prst="rect">
            <a:avLst/>
          </a:prstGeom>
        </p:spPr>
        <p:txBody>
          <a:bodyPr wrap="square">
            <a:spAutoFit/>
          </a:bodyPr>
          <a:lstStyle/>
          <a:p>
            <a:pPr>
              <a:lnSpc>
                <a:spcPct val="125000"/>
              </a:lnSpc>
            </a:pPr>
            <a:r>
              <a:rPr lang="zh-CN" altLang="en-US" sz="3200" dirty="0" smtClean="0">
                <a:latin typeface="+mn-ea"/>
              </a:rPr>
              <a:t>一代“神机”</a:t>
            </a:r>
            <a:r>
              <a:rPr lang="en-US" altLang="zh-CN" sz="3200" dirty="0" smtClean="0">
                <a:latin typeface="+mn-ea"/>
              </a:rPr>
              <a:t>RM3510</a:t>
            </a:r>
            <a:endParaRPr lang="zh-CN" altLang="en-US" sz="3200" dirty="0">
              <a:latin typeface="+mn-ea"/>
            </a:endParaRPr>
          </a:p>
        </p:txBody>
      </p:sp>
      <p:sp>
        <p:nvSpPr>
          <p:cNvPr id="5" name="矩形 4"/>
          <p:cNvSpPr/>
          <p:nvPr/>
        </p:nvSpPr>
        <p:spPr>
          <a:xfrm>
            <a:off x="2438751" y="4902283"/>
            <a:ext cx="6393309" cy="546240"/>
          </a:xfrm>
          <a:prstGeom prst="rect">
            <a:avLst/>
          </a:prstGeom>
        </p:spPr>
        <p:txBody>
          <a:bodyPr wrap="square">
            <a:spAutoFit/>
          </a:bodyPr>
          <a:lstStyle/>
          <a:p>
            <a:pPr>
              <a:lnSpc>
                <a:spcPct val="114000"/>
              </a:lnSpc>
            </a:pPr>
            <a:r>
              <a:rPr lang="zh-CN" altLang="en-US" sz="2800" dirty="0" smtClean="0">
                <a:solidFill>
                  <a:srgbClr val="0B5FAA"/>
                </a:solidFill>
                <a:latin typeface="Dji-Book"/>
              </a:rPr>
              <a:t>听听参赛选手眼中的</a:t>
            </a:r>
            <a:r>
              <a:rPr lang="en-US" altLang="zh-CN" sz="2800" dirty="0" smtClean="0">
                <a:solidFill>
                  <a:srgbClr val="0B5FAA"/>
                </a:solidFill>
                <a:latin typeface="+mn-ea"/>
              </a:rPr>
              <a:t>RM3510</a:t>
            </a:r>
            <a:endParaRPr lang="zh-CN" altLang="en-US" sz="2800" dirty="0">
              <a:solidFill>
                <a:srgbClr val="FF0000"/>
              </a:solidFill>
              <a:latin typeface="+mn-ea"/>
            </a:endParaRPr>
          </a:p>
        </p:txBody>
      </p:sp>
      <p:pic>
        <p:nvPicPr>
          <p:cNvPr id="3074" name="Picture 2" descr="C:\Users\xavier.fan\AppData\Local\Temp\_dji_screenshot_14971752922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0983" y="1988826"/>
            <a:ext cx="1700887" cy="256512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438751" y="5727076"/>
            <a:ext cx="6008010" cy="583558"/>
          </a:xfrm>
          <a:prstGeom prst="rect">
            <a:avLst/>
          </a:prstGeom>
        </p:spPr>
        <p:txBody>
          <a:bodyPr wrap="square">
            <a:spAutoFit/>
          </a:bodyPr>
          <a:lstStyle/>
          <a:p>
            <a:pPr>
              <a:lnSpc>
                <a:spcPct val="114000"/>
              </a:lnSpc>
            </a:pPr>
            <a:r>
              <a:rPr lang="en-US" altLang="zh-CN" sz="2800" dirty="0" smtClean="0">
                <a:solidFill>
                  <a:srgbClr val="0B5FAA"/>
                </a:solidFill>
                <a:latin typeface="+mn-ea"/>
              </a:rPr>
              <a:t>RM3510</a:t>
            </a:r>
            <a:r>
              <a:rPr lang="zh-CN" altLang="en-US" sz="2800" dirty="0" smtClean="0">
                <a:solidFill>
                  <a:srgbClr val="0B5FAA"/>
                </a:solidFill>
                <a:latin typeface="Dji-Book"/>
              </a:rPr>
              <a:t>是作为步兵车的核心驱动力</a:t>
            </a:r>
            <a:endParaRPr lang="zh-CN" altLang="en-US" sz="2800" dirty="0">
              <a:solidFill>
                <a:srgbClr val="0B5FAA"/>
              </a:solidFill>
              <a:latin typeface="+mn-ea"/>
            </a:endParaRPr>
          </a:p>
        </p:txBody>
      </p:sp>
      <p:pic>
        <p:nvPicPr>
          <p:cNvPr id="1026" name="Picture 2" descr="C:\Users\xavier.fan\AppData\Local\Temp\_dji_screenshot_14972351159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126" y="1894248"/>
            <a:ext cx="4492625" cy="276680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4"/>
          <a:stretch>
            <a:fillRect/>
          </a:stretch>
        </p:blipFill>
        <p:spPr>
          <a:xfrm>
            <a:off x="303335" y="1941894"/>
            <a:ext cx="4431642" cy="2658985"/>
          </a:xfrm>
          <a:prstGeom prst="rect">
            <a:avLst/>
          </a:prstGeom>
        </p:spPr>
      </p:pic>
    </p:spTree>
    <p:extLst>
      <p:ext uri="{BB962C8B-B14F-4D97-AF65-F5344CB8AC3E}">
        <p14:creationId xmlns:p14="http://schemas.microsoft.com/office/powerpoint/2010/main" val="3497837476"/>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a:spLocks noChangeAspect="1"/>
          </p:cNvSpPr>
          <p:nvPr/>
        </p:nvSpPr>
        <p:spPr>
          <a:xfrm>
            <a:off x="3685847" y="1982100"/>
            <a:ext cx="540000" cy="540000"/>
          </a:xfrm>
          <a:prstGeom prst="round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smtClean="0">
                <a:latin typeface="Dji-Bold"/>
              </a:rPr>
              <a:t>1</a:t>
            </a:r>
            <a:endParaRPr lang="zh-CN" altLang="en-US" sz="2800" dirty="0">
              <a:latin typeface="Dji-Bold"/>
            </a:endParaRPr>
          </a:p>
        </p:txBody>
      </p:sp>
      <p:sp>
        <p:nvSpPr>
          <p:cNvPr id="3" name="圆角矩形 2"/>
          <p:cNvSpPr>
            <a:spLocks noChangeAspect="1"/>
          </p:cNvSpPr>
          <p:nvPr/>
        </p:nvSpPr>
        <p:spPr>
          <a:xfrm>
            <a:off x="3685847" y="3410018"/>
            <a:ext cx="540000" cy="540000"/>
          </a:xfrm>
          <a:prstGeom prst="round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smtClean="0">
                <a:latin typeface="Dji-Bold"/>
              </a:rPr>
              <a:t>2</a:t>
            </a:r>
            <a:endParaRPr lang="zh-CN" altLang="en-US" sz="2800" dirty="0">
              <a:latin typeface="Dji-Bold"/>
            </a:endParaRPr>
          </a:p>
        </p:txBody>
      </p:sp>
      <p:sp>
        <p:nvSpPr>
          <p:cNvPr id="4" name="圆角矩形 3"/>
          <p:cNvSpPr>
            <a:spLocks noChangeAspect="1"/>
          </p:cNvSpPr>
          <p:nvPr/>
        </p:nvSpPr>
        <p:spPr>
          <a:xfrm>
            <a:off x="3685847" y="4853005"/>
            <a:ext cx="540000" cy="540000"/>
          </a:xfrm>
          <a:prstGeom prst="round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smtClean="0">
                <a:latin typeface="Dji-Bold"/>
              </a:rPr>
              <a:t>3</a:t>
            </a:r>
            <a:endParaRPr lang="zh-CN" altLang="en-US" sz="2800" dirty="0">
              <a:latin typeface="Dji-Bold"/>
            </a:endParaRPr>
          </a:p>
        </p:txBody>
      </p:sp>
      <p:sp>
        <p:nvSpPr>
          <p:cNvPr id="5" name="文本框 4"/>
          <p:cNvSpPr txBox="1"/>
          <p:nvPr/>
        </p:nvSpPr>
        <p:spPr>
          <a:xfrm>
            <a:off x="4376865" y="1875769"/>
            <a:ext cx="2954655" cy="646331"/>
          </a:xfrm>
          <a:prstGeom prst="rect">
            <a:avLst/>
          </a:prstGeom>
          <a:noFill/>
        </p:spPr>
        <p:txBody>
          <a:bodyPr wrap="none" rtlCol="0">
            <a:spAutoFit/>
          </a:bodyPr>
          <a:lstStyle/>
          <a:p>
            <a:r>
              <a:rPr lang="zh-CN" altLang="en-US" sz="3600" b="1" dirty="0" smtClean="0">
                <a:solidFill>
                  <a:srgbClr val="0B5FAA"/>
                </a:solidFill>
                <a:latin typeface="Dji-Bold"/>
              </a:rPr>
              <a:t>开关输入元件</a:t>
            </a:r>
            <a:endParaRPr lang="zh-CN" altLang="en-US" sz="3600" b="1" dirty="0">
              <a:solidFill>
                <a:srgbClr val="0B5FAA"/>
              </a:solidFill>
              <a:latin typeface="Dji-Bold"/>
            </a:endParaRPr>
          </a:p>
        </p:txBody>
      </p:sp>
      <p:sp>
        <p:nvSpPr>
          <p:cNvPr id="6" name="文本框 5"/>
          <p:cNvSpPr txBox="1"/>
          <p:nvPr/>
        </p:nvSpPr>
        <p:spPr>
          <a:xfrm>
            <a:off x="4317509" y="2402312"/>
            <a:ext cx="4565988" cy="337913"/>
          </a:xfrm>
          <a:prstGeom prst="rect">
            <a:avLst/>
          </a:prstGeom>
          <a:noFill/>
        </p:spPr>
        <p:txBody>
          <a:bodyPr wrap="square" rtlCol="0">
            <a:spAutoFit/>
          </a:bodyPr>
          <a:lstStyle/>
          <a:p>
            <a:pPr>
              <a:lnSpc>
                <a:spcPct val="114000"/>
              </a:lnSpc>
              <a:spcAft>
                <a:spcPts val="1000"/>
              </a:spcAft>
            </a:pPr>
            <a:r>
              <a:rPr lang="zh-CN" altLang="en-US" sz="1400" dirty="0" smtClean="0">
                <a:solidFill>
                  <a:schemeClr val="bg1">
                    <a:lumMod val="50000"/>
                    <a:lumOff val="50000"/>
                  </a:schemeClr>
                </a:solidFill>
                <a:latin typeface="Dji-Book"/>
              </a:rPr>
              <a:t>包括机械开关、光电式传感器</a:t>
            </a:r>
            <a:endParaRPr lang="zh-CN" altLang="en-US" sz="1400" dirty="0">
              <a:solidFill>
                <a:schemeClr val="bg1">
                  <a:lumMod val="50000"/>
                  <a:lumOff val="50000"/>
                </a:schemeClr>
              </a:solidFill>
              <a:latin typeface="Dji-Book"/>
            </a:endParaRPr>
          </a:p>
        </p:txBody>
      </p:sp>
      <p:sp>
        <p:nvSpPr>
          <p:cNvPr id="7" name="文本框 6"/>
          <p:cNvSpPr txBox="1"/>
          <p:nvPr/>
        </p:nvSpPr>
        <p:spPr>
          <a:xfrm>
            <a:off x="4317509" y="3257591"/>
            <a:ext cx="3236423" cy="646331"/>
          </a:xfrm>
          <a:prstGeom prst="rect">
            <a:avLst/>
          </a:prstGeom>
          <a:noFill/>
        </p:spPr>
        <p:txBody>
          <a:bodyPr wrap="square" rtlCol="0">
            <a:spAutoFit/>
          </a:bodyPr>
          <a:lstStyle/>
          <a:p>
            <a:r>
              <a:rPr lang="zh-CN" altLang="en-US" sz="3600" b="1" dirty="0" smtClean="0">
                <a:solidFill>
                  <a:srgbClr val="0B5FAA"/>
                </a:solidFill>
                <a:latin typeface="Dji-Bold"/>
              </a:rPr>
              <a:t>舵机控制元件</a:t>
            </a:r>
            <a:endParaRPr lang="zh-CN" altLang="en-US" sz="3600" b="1" dirty="0">
              <a:solidFill>
                <a:srgbClr val="0B5FAA"/>
              </a:solidFill>
              <a:latin typeface="Dji-Bold"/>
            </a:endParaRPr>
          </a:p>
        </p:txBody>
      </p:sp>
      <p:sp>
        <p:nvSpPr>
          <p:cNvPr id="8" name="文本框 7"/>
          <p:cNvSpPr txBox="1"/>
          <p:nvPr/>
        </p:nvSpPr>
        <p:spPr>
          <a:xfrm>
            <a:off x="4347187" y="3781062"/>
            <a:ext cx="4565988" cy="337913"/>
          </a:xfrm>
          <a:prstGeom prst="rect">
            <a:avLst/>
          </a:prstGeom>
          <a:noFill/>
        </p:spPr>
        <p:txBody>
          <a:bodyPr wrap="square" rtlCol="0">
            <a:spAutoFit/>
          </a:bodyPr>
          <a:lstStyle/>
          <a:p>
            <a:pPr>
              <a:lnSpc>
                <a:spcPct val="114000"/>
              </a:lnSpc>
              <a:spcAft>
                <a:spcPts val="1000"/>
              </a:spcAft>
            </a:pPr>
            <a:r>
              <a:rPr lang="zh-CN" altLang="en-US" sz="1400" dirty="0">
                <a:solidFill>
                  <a:schemeClr val="bg1">
                    <a:lumMod val="50000"/>
                    <a:lumOff val="50000"/>
                  </a:schemeClr>
                </a:solidFill>
                <a:latin typeface="Dji-Book"/>
              </a:rPr>
              <a:t>舵</a:t>
            </a:r>
            <a:r>
              <a:rPr lang="zh-CN" altLang="en-US" sz="1400" dirty="0" smtClean="0">
                <a:solidFill>
                  <a:schemeClr val="bg1">
                    <a:lumMod val="50000"/>
                    <a:lumOff val="50000"/>
                  </a:schemeClr>
                </a:solidFill>
                <a:latin typeface="Dji-Book"/>
              </a:rPr>
              <a:t>机测试元件、舵机控制方法</a:t>
            </a:r>
            <a:endParaRPr lang="zh-CN" altLang="en-US" sz="1400" dirty="0">
              <a:solidFill>
                <a:schemeClr val="bg1">
                  <a:lumMod val="50000"/>
                  <a:lumOff val="50000"/>
                </a:schemeClr>
              </a:solidFill>
              <a:latin typeface="Dji-Book"/>
            </a:endParaRPr>
          </a:p>
        </p:txBody>
      </p:sp>
      <p:sp>
        <p:nvSpPr>
          <p:cNvPr id="9" name="文本框 8"/>
          <p:cNvSpPr txBox="1"/>
          <p:nvPr/>
        </p:nvSpPr>
        <p:spPr>
          <a:xfrm>
            <a:off x="4347187" y="4642446"/>
            <a:ext cx="2954655" cy="646331"/>
          </a:xfrm>
          <a:prstGeom prst="rect">
            <a:avLst/>
          </a:prstGeom>
          <a:noFill/>
        </p:spPr>
        <p:txBody>
          <a:bodyPr wrap="none" rtlCol="0">
            <a:spAutoFit/>
          </a:bodyPr>
          <a:lstStyle/>
          <a:p>
            <a:r>
              <a:rPr lang="zh-CN" altLang="en-US" sz="3600" b="1" dirty="0" smtClean="0">
                <a:solidFill>
                  <a:srgbClr val="0B5FAA"/>
                </a:solidFill>
                <a:latin typeface="Dji-Bold"/>
              </a:rPr>
              <a:t>电机驱动元件</a:t>
            </a:r>
            <a:endParaRPr lang="zh-CN" altLang="en-US" sz="3600" b="1" dirty="0">
              <a:solidFill>
                <a:srgbClr val="0B5FAA"/>
              </a:solidFill>
              <a:latin typeface="Dji-Bold"/>
            </a:endParaRPr>
          </a:p>
        </p:txBody>
      </p:sp>
      <p:sp>
        <p:nvSpPr>
          <p:cNvPr id="10" name="文本框 9"/>
          <p:cNvSpPr txBox="1"/>
          <p:nvPr/>
        </p:nvSpPr>
        <p:spPr>
          <a:xfrm>
            <a:off x="4347187" y="5224049"/>
            <a:ext cx="4565988" cy="337913"/>
          </a:xfrm>
          <a:prstGeom prst="rect">
            <a:avLst/>
          </a:prstGeom>
          <a:noFill/>
        </p:spPr>
        <p:txBody>
          <a:bodyPr wrap="square" rtlCol="0">
            <a:spAutoFit/>
          </a:bodyPr>
          <a:lstStyle/>
          <a:p>
            <a:pPr>
              <a:lnSpc>
                <a:spcPct val="114000"/>
              </a:lnSpc>
              <a:spcAft>
                <a:spcPts val="1000"/>
              </a:spcAft>
            </a:pPr>
            <a:r>
              <a:rPr lang="zh-CN" altLang="en-US" sz="1400" dirty="0">
                <a:solidFill>
                  <a:schemeClr val="bg1">
                    <a:lumMod val="50000"/>
                    <a:lumOff val="50000"/>
                  </a:schemeClr>
                </a:solidFill>
                <a:latin typeface="Dji-Book"/>
              </a:rPr>
              <a:t>无</a:t>
            </a:r>
            <a:r>
              <a:rPr lang="zh-CN" altLang="en-US" sz="1400" dirty="0" smtClean="0">
                <a:solidFill>
                  <a:schemeClr val="bg1">
                    <a:lumMod val="50000"/>
                    <a:lumOff val="50000"/>
                  </a:schemeClr>
                </a:solidFill>
                <a:latin typeface="Dji-Book"/>
              </a:rPr>
              <a:t>刷电机的介绍、电机的驱动方法</a:t>
            </a:r>
            <a:r>
              <a:rPr lang="en-US" altLang="zh-CN" sz="1400" dirty="0" smtClean="0">
                <a:solidFill>
                  <a:schemeClr val="bg1">
                    <a:lumMod val="50000"/>
                    <a:lumOff val="50000"/>
                  </a:schemeClr>
                </a:solidFill>
                <a:latin typeface="Dji-Book"/>
              </a:rPr>
              <a:t> </a:t>
            </a:r>
            <a:endParaRPr lang="zh-CN" altLang="en-US" sz="1400" dirty="0">
              <a:solidFill>
                <a:schemeClr val="bg1">
                  <a:lumMod val="50000"/>
                  <a:lumOff val="50000"/>
                </a:schemeClr>
              </a:solidFill>
              <a:latin typeface="Dji-Book"/>
            </a:endParaRPr>
          </a:p>
        </p:txBody>
      </p:sp>
      <p:sp>
        <p:nvSpPr>
          <p:cNvPr id="13" name="文本框 12"/>
          <p:cNvSpPr txBox="1"/>
          <p:nvPr/>
        </p:nvSpPr>
        <p:spPr>
          <a:xfrm>
            <a:off x="4772981" y="323193"/>
            <a:ext cx="2558539" cy="830997"/>
          </a:xfrm>
          <a:prstGeom prst="rect">
            <a:avLst/>
          </a:prstGeom>
          <a:noFill/>
        </p:spPr>
        <p:txBody>
          <a:bodyPr wrap="square" rtlCol="0">
            <a:spAutoFit/>
          </a:bodyPr>
          <a:lstStyle/>
          <a:p>
            <a:r>
              <a:rPr lang="zh-CN" altLang="en-US" sz="4800" b="1" dirty="0" smtClean="0">
                <a:solidFill>
                  <a:srgbClr val="0B5FAA"/>
                </a:solidFill>
                <a:latin typeface="Dji-Bold"/>
              </a:rPr>
              <a:t>目录</a:t>
            </a:r>
            <a:endParaRPr lang="zh-CN" altLang="en-US" sz="4800" b="1" dirty="0">
              <a:solidFill>
                <a:srgbClr val="0B5FAA"/>
              </a:solidFill>
              <a:latin typeface="Dji-Bold"/>
            </a:endParaRPr>
          </a:p>
        </p:txBody>
      </p:sp>
    </p:spTree>
    <p:extLst>
      <p:ext uri="{BB962C8B-B14F-4D97-AF65-F5344CB8AC3E}">
        <p14:creationId xmlns:p14="http://schemas.microsoft.com/office/powerpoint/2010/main" val="709135780"/>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5" name="矩形 4"/>
          <p:cNvSpPr/>
          <p:nvPr/>
        </p:nvSpPr>
        <p:spPr>
          <a:xfrm>
            <a:off x="3979674" y="512164"/>
            <a:ext cx="4605172" cy="583558"/>
          </a:xfrm>
          <a:prstGeom prst="rect">
            <a:avLst/>
          </a:prstGeom>
        </p:spPr>
        <p:txBody>
          <a:bodyPr wrap="square">
            <a:spAutoFit/>
          </a:bodyPr>
          <a:lstStyle/>
          <a:p>
            <a:pPr>
              <a:lnSpc>
                <a:spcPct val="114000"/>
              </a:lnSpc>
            </a:pPr>
            <a:r>
              <a:rPr lang="zh-CN" altLang="en-US" sz="2800" b="1" dirty="0" smtClean="0">
                <a:latin typeface="Dji-Book"/>
              </a:rPr>
              <a:t>有刷电机和无刷电机的区别</a:t>
            </a:r>
            <a:endParaRPr lang="zh-CN" altLang="en-US" sz="2800" b="1" dirty="0">
              <a:latin typeface="Dji-Book"/>
            </a:endParaRPr>
          </a:p>
        </p:txBody>
      </p:sp>
      <p:sp>
        <p:nvSpPr>
          <p:cNvPr id="6" name="矩形 5"/>
          <p:cNvSpPr/>
          <p:nvPr/>
        </p:nvSpPr>
        <p:spPr>
          <a:xfrm>
            <a:off x="1891748" y="5839829"/>
            <a:ext cx="1948731" cy="653705"/>
          </a:xfrm>
          <a:prstGeom prst="rect">
            <a:avLst/>
          </a:prstGeom>
        </p:spPr>
        <p:txBody>
          <a:bodyPr wrap="square">
            <a:spAutoFit/>
          </a:bodyPr>
          <a:lstStyle/>
          <a:p>
            <a:pPr>
              <a:lnSpc>
                <a:spcPct val="114000"/>
              </a:lnSpc>
            </a:pPr>
            <a:r>
              <a:rPr lang="zh-CN" altLang="en-US" sz="3200" dirty="0" smtClean="0">
                <a:solidFill>
                  <a:schemeClr val="bg1"/>
                </a:solidFill>
                <a:latin typeface="Dji-Book"/>
              </a:rPr>
              <a:t>换向方式</a:t>
            </a:r>
            <a:endParaRPr lang="zh-CN" altLang="en-US" sz="3200" dirty="0">
              <a:solidFill>
                <a:schemeClr val="bg1"/>
              </a:solidFill>
              <a:latin typeface="Dji-Book"/>
            </a:endParaRPr>
          </a:p>
        </p:txBody>
      </p:sp>
      <p:sp>
        <p:nvSpPr>
          <p:cNvPr id="7" name="矩形 6"/>
          <p:cNvSpPr/>
          <p:nvPr/>
        </p:nvSpPr>
        <p:spPr>
          <a:xfrm>
            <a:off x="4764926" y="5839829"/>
            <a:ext cx="2118012" cy="653705"/>
          </a:xfrm>
          <a:prstGeom prst="rect">
            <a:avLst/>
          </a:prstGeom>
        </p:spPr>
        <p:txBody>
          <a:bodyPr wrap="square">
            <a:spAutoFit/>
          </a:bodyPr>
          <a:lstStyle/>
          <a:p>
            <a:pPr>
              <a:lnSpc>
                <a:spcPct val="114000"/>
              </a:lnSpc>
            </a:pPr>
            <a:r>
              <a:rPr lang="zh-CN" altLang="en-US" sz="3200" dirty="0">
                <a:solidFill>
                  <a:schemeClr val="bg1"/>
                </a:solidFill>
                <a:latin typeface="Dji-Book"/>
              </a:rPr>
              <a:t>控制方式</a:t>
            </a:r>
          </a:p>
        </p:txBody>
      </p:sp>
      <p:pic>
        <p:nvPicPr>
          <p:cNvPr id="2" name="图片 1"/>
          <p:cNvPicPr>
            <a:picLocks noChangeAspect="1"/>
          </p:cNvPicPr>
          <p:nvPr/>
        </p:nvPicPr>
        <p:blipFill>
          <a:blip r:embed="rId2"/>
          <a:stretch>
            <a:fillRect/>
          </a:stretch>
        </p:blipFill>
        <p:spPr>
          <a:xfrm>
            <a:off x="492415" y="2336301"/>
            <a:ext cx="4667250" cy="3190875"/>
          </a:xfrm>
          <a:prstGeom prst="rect">
            <a:avLst/>
          </a:prstGeom>
        </p:spPr>
      </p:pic>
      <p:pic>
        <p:nvPicPr>
          <p:cNvPr id="8" name="Picture 4" descr="C:\Users\xavier.fan\AppData\Local\Temp\_dji_screenshot_149726018698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3257" y="2308412"/>
            <a:ext cx="4323179" cy="321953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693583" y="5839829"/>
            <a:ext cx="1641609" cy="653705"/>
          </a:xfrm>
          <a:prstGeom prst="rect">
            <a:avLst/>
          </a:prstGeom>
        </p:spPr>
        <p:txBody>
          <a:bodyPr wrap="square">
            <a:spAutoFit/>
          </a:bodyPr>
          <a:lstStyle/>
          <a:p>
            <a:pPr>
              <a:lnSpc>
                <a:spcPct val="114000"/>
              </a:lnSpc>
            </a:pPr>
            <a:r>
              <a:rPr lang="zh-CN" altLang="en-US" sz="3200" dirty="0" smtClean="0">
                <a:solidFill>
                  <a:schemeClr val="bg1"/>
                </a:solidFill>
                <a:latin typeface="Dji-Book"/>
              </a:rPr>
              <a:t>其他</a:t>
            </a:r>
            <a:endParaRPr lang="zh-CN" altLang="en-US" sz="3200" dirty="0">
              <a:solidFill>
                <a:schemeClr val="bg1"/>
              </a:solidFill>
              <a:latin typeface="Dji-Book"/>
            </a:endParaRPr>
          </a:p>
        </p:txBody>
      </p:sp>
    </p:spTree>
    <p:extLst>
      <p:ext uri="{BB962C8B-B14F-4D97-AF65-F5344CB8AC3E}">
        <p14:creationId xmlns:p14="http://schemas.microsoft.com/office/powerpoint/2010/main" val="300924510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4161141" y="450000"/>
            <a:ext cx="4001957" cy="707886"/>
          </a:xfrm>
          <a:prstGeom prst="rect">
            <a:avLst/>
          </a:prstGeom>
        </p:spPr>
        <p:txBody>
          <a:bodyPr wrap="square">
            <a:spAutoFit/>
          </a:bodyPr>
          <a:lstStyle/>
          <a:p>
            <a:pPr>
              <a:lnSpc>
                <a:spcPct val="125000"/>
              </a:lnSpc>
            </a:pPr>
            <a:r>
              <a:rPr lang="zh-CN" altLang="en-US" sz="3200" dirty="0" smtClean="0">
                <a:latin typeface="Dji-Book"/>
              </a:rPr>
              <a:t>转动电机的控制方法</a:t>
            </a:r>
            <a:endParaRPr lang="zh-CN" altLang="en-US" sz="3200" dirty="0">
              <a:latin typeface="Dji-Book"/>
            </a:endParaRPr>
          </a:p>
        </p:txBody>
      </p:sp>
      <p:sp>
        <p:nvSpPr>
          <p:cNvPr id="6" name="矩形 5"/>
          <p:cNvSpPr/>
          <p:nvPr/>
        </p:nvSpPr>
        <p:spPr>
          <a:xfrm>
            <a:off x="1745078" y="5815530"/>
            <a:ext cx="2946399" cy="513346"/>
          </a:xfrm>
          <a:prstGeom prst="rect">
            <a:avLst/>
          </a:prstGeom>
        </p:spPr>
        <p:txBody>
          <a:bodyPr wrap="square">
            <a:spAutoFit/>
          </a:bodyPr>
          <a:lstStyle/>
          <a:p>
            <a:pPr>
              <a:lnSpc>
                <a:spcPct val="114000"/>
              </a:lnSpc>
            </a:pPr>
            <a:r>
              <a:rPr lang="zh-CN" altLang="en-US" sz="2400" dirty="0" smtClean="0">
                <a:solidFill>
                  <a:srgbClr val="0B5FAA"/>
                </a:solidFill>
                <a:latin typeface="Dji-Book"/>
              </a:rPr>
              <a:t>无刷电机结构介绍</a:t>
            </a:r>
            <a:endParaRPr lang="zh-CN" altLang="en-US" sz="2400" dirty="0">
              <a:solidFill>
                <a:srgbClr val="0B5FAA"/>
              </a:solidFill>
              <a:latin typeface="Dji-Book"/>
            </a:endParaRPr>
          </a:p>
        </p:txBody>
      </p:sp>
      <p:grpSp>
        <p:nvGrpSpPr>
          <p:cNvPr id="4" name="组合 3"/>
          <p:cNvGrpSpPr/>
          <p:nvPr/>
        </p:nvGrpSpPr>
        <p:grpSpPr>
          <a:xfrm>
            <a:off x="7252149" y="2942835"/>
            <a:ext cx="4339776" cy="1691930"/>
            <a:chOff x="7252149" y="2942835"/>
            <a:chExt cx="4339776" cy="1691930"/>
          </a:xfrm>
        </p:grpSpPr>
        <p:sp>
          <p:nvSpPr>
            <p:cNvPr id="12" name="矩形 11"/>
            <p:cNvSpPr/>
            <p:nvPr/>
          </p:nvSpPr>
          <p:spPr>
            <a:xfrm>
              <a:off x="8085586" y="2942835"/>
              <a:ext cx="2020439" cy="653705"/>
            </a:xfrm>
            <a:prstGeom prst="rect">
              <a:avLst/>
            </a:prstGeom>
          </p:spPr>
          <p:txBody>
            <a:bodyPr wrap="square">
              <a:spAutoFit/>
            </a:bodyPr>
            <a:lstStyle/>
            <a:p>
              <a:pPr>
                <a:lnSpc>
                  <a:spcPct val="114000"/>
                </a:lnSpc>
              </a:pPr>
              <a:r>
                <a:rPr lang="en-US" altLang="zh-CN" sz="3200" dirty="0" err="1" smtClean="0">
                  <a:solidFill>
                    <a:srgbClr val="0B5FAA"/>
                  </a:solidFill>
                  <a:latin typeface="+mn-ea"/>
                </a:rPr>
                <a:t>Pwm</a:t>
              </a:r>
              <a:r>
                <a:rPr lang="zh-CN" altLang="en-US" sz="3200" dirty="0" smtClean="0">
                  <a:solidFill>
                    <a:srgbClr val="0B5FAA"/>
                  </a:solidFill>
                  <a:latin typeface="Dji-Book"/>
                </a:rPr>
                <a:t>调速</a:t>
              </a:r>
              <a:endParaRPr lang="zh-CN" altLang="en-US" sz="3200" dirty="0">
                <a:solidFill>
                  <a:srgbClr val="0B5FAA"/>
                </a:solidFill>
                <a:latin typeface="Dji-Book"/>
              </a:endParaRPr>
            </a:p>
          </p:txBody>
        </p:sp>
        <p:sp>
          <p:nvSpPr>
            <p:cNvPr id="14" name="矩形 13"/>
            <p:cNvSpPr/>
            <p:nvPr/>
          </p:nvSpPr>
          <p:spPr>
            <a:xfrm>
              <a:off x="7252149" y="3981060"/>
              <a:ext cx="4339776" cy="653705"/>
            </a:xfrm>
            <a:prstGeom prst="rect">
              <a:avLst/>
            </a:prstGeom>
          </p:spPr>
          <p:txBody>
            <a:bodyPr wrap="square">
              <a:spAutoFit/>
            </a:bodyPr>
            <a:lstStyle/>
            <a:p>
              <a:pPr>
                <a:lnSpc>
                  <a:spcPct val="114000"/>
                </a:lnSpc>
              </a:pPr>
              <a:r>
                <a:rPr lang="en-US" altLang="zh-CN" sz="3200" dirty="0" smtClean="0">
                  <a:solidFill>
                    <a:srgbClr val="0B5FAA"/>
                  </a:solidFill>
                  <a:latin typeface="+mj-ea"/>
                  <a:ea typeface="+mj-ea"/>
                </a:rPr>
                <a:t>FOC</a:t>
              </a:r>
              <a:r>
                <a:rPr lang="zh-CN" altLang="en-US" sz="3200" dirty="0" smtClean="0">
                  <a:solidFill>
                    <a:srgbClr val="0B5FAA"/>
                  </a:solidFill>
                  <a:latin typeface="Dji-Book"/>
                </a:rPr>
                <a:t>定向磁场控制技术</a:t>
              </a:r>
              <a:endParaRPr lang="zh-CN" altLang="en-US" sz="3200" dirty="0">
                <a:solidFill>
                  <a:srgbClr val="0B5FAA"/>
                </a:solidFill>
                <a:latin typeface="Dji-Book"/>
              </a:endParaRPr>
            </a:p>
          </p:txBody>
        </p:sp>
      </p:grpSp>
      <p:grpSp>
        <p:nvGrpSpPr>
          <p:cNvPr id="2" name="组合 1"/>
          <p:cNvGrpSpPr/>
          <p:nvPr/>
        </p:nvGrpSpPr>
        <p:grpSpPr>
          <a:xfrm>
            <a:off x="140301" y="1944121"/>
            <a:ext cx="6464148" cy="3557722"/>
            <a:chOff x="198708" y="1801531"/>
            <a:chExt cx="6643106" cy="3550680"/>
          </a:xfrm>
        </p:grpSpPr>
        <p:pic>
          <p:nvPicPr>
            <p:cNvPr id="15" name="图片 14"/>
            <p:cNvPicPr>
              <a:picLocks noChangeAspect="1"/>
            </p:cNvPicPr>
            <p:nvPr/>
          </p:nvPicPr>
          <p:blipFill>
            <a:blip r:embed="rId2"/>
            <a:stretch>
              <a:fillRect/>
            </a:stretch>
          </p:blipFill>
          <p:spPr>
            <a:xfrm>
              <a:off x="198708" y="1801531"/>
              <a:ext cx="6326380" cy="3550680"/>
            </a:xfrm>
            <a:prstGeom prst="rect">
              <a:avLst/>
            </a:prstGeom>
          </p:spPr>
        </p:pic>
        <p:cxnSp>
          <p:nvCxnSpPr>
            <p:cNvPr id="3" name="直接箭头连接符 2"/>
            <p:cNvCxnSpPr/>
            <p:nvPr/>
          </p:nvCxnSpPr>
          <p:spPr>
            <a:xfrm flipV="1">
              <a:off x="3928962" y="3913534"/>
              <a:ext cx="823216" cy="3074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324806" y="4405127"/>
              <a:ext cx="1410601" cy="3665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4735407" y="3581197"/>
              <a:ext cx="1879483" cy="413190"/>
            </a:xfrm>
            <a:prstGeom prst="rect">
              <a:avLst/>
            </a:prstGeom>
          </p:spPr>
          <p:txBody>
            <a:bodyPr wrap="square">
              <a:spAutoFit/>
            </a:bodyPr>
            <a:lstStyle/>
            <a:p>
              <a:pPr>
                <a:lnSpc>
                  <a:spcPct val="114000"/>
                </a:lnSpc>
              </a:pPr>
              <a:r>
                <a:rPr lang="zh-CN" altLang="en-US" sz="2000" dirty="0" smtClean="0">
                  <a:latin typeface="Dji-Book"/>
                </a:rPr>
                <a:t>定子（线圈）</a:t>
              </a:r>
              <a:endParaRPr lang="zh-CN" altLang="en-US" sz="2000" dirty="0">
                <a:latin typeface="Dji-Book"/>
              </a:endParaRPr>
            </a:p>
          </p:txBody>
        </p:sp>
        <p:sp>
          <p:nvSpPr>
            <p:cNvPr id="20" name="矩形 19"/>
            <p:cNvSpPr/>
            <p:nvPr/>
          </p:nvSpPr>
          <p:spPr>
            <a:xfrm>
              <a:off x="4688148" y="4542645"/>
              <a:ext cx="2153666" cy="413190"/>
            </a:xfrm>
            <a:prstGeom prst="rect">
              <a:avLst/>
            </a:prstGeom>
          </p:spPr>
          <p:txBody>
            <a:bodyPr wrap="square">
              <a:spAutoFit/>
            </a:bodyPr>
            <a:lstStyle/>
            <a:p>
              <a:pPr>
                <a:lnSpc>
                  <a:spcPct val="114000"/>
                </a:lnSpc>
              </a:pPr>
              <a:r>
                <a:rPr lang="zh-CN" altLang="en-US" sz="2000" dirty="0" smtClean="0">
                  <a:latin typeface="Dji-Book"/>
                </a:rPr>
                <a:t>转子（永磁铁）</a:t>
              </a:r>
              <a:endParaRPr lang="zh-CN" altLang="en-US" sz="2000" dirty="0">
                <a:latin typeface="Dji-Book"/>
              </a:endParaRPr>
            </a:p>
          </p:txBody>
        </p:sp>
      </p:grpSp>
      <p:sp>
        <p:nvSpPr>
          <p:cNvPr id="13" name="矩形 12"/>
          <p:cNvSpPr/>
          <p:nvPr/>
        </p:nvSpPr>
        <p:spPr>
          <a:xfrm>
            <a:off x="7252148" y="4931489"/>
            <a:ext cx="4685653" cy="653705"/>
          </a:xfrm>
          <a:prstGeom prst="rect">
            <a:avLst/>
          </a:prstGeom>
        </p:spPr>
        <p:txBody>
          <a:bodyPr wrap="square">
            <a:spAutoFit/>
          </a:bodyPr>
          <a:lstStyle/>
          <a:p>
            <a:pPr>
              <a:lnSpc>
                <a:spcPct val="114000"/>
              </a:lnSpc>
            </a:pPr>
            <a:r>
              <a:rPr lang="zh-CN" altLang="en-US" sz="3200" b="1" dirty="0">
                <a:solidFill>
                  <a:schemeClr val="bg1"/>
                </a:solidFill>
                <a:latin typeface="Dji-Book"/>
              </a:rPr>
              <a:t>电</a:t>
            </a:r>
            <a:r>
              <a:rPr lang="zh-CN" altLang="en-US" sz="3200" b="1" dirty="0" smtClean="0">
                <a:solidFill>
                  <a:schemeClr val="bg1"/>
                </a:solidFill>
                <a:latin typeface="Dji-Book"/>
              </a:rPr>
              <a:t>调：请开始你的表演</a:t>
            </a:r>
            <a:endParaRPr lang="zh-CN" altLang="en-US" sz="3200" b="1" dirty="0">
              <a:solidFill>
                <a:schemeClr val="bg1"/>
              </a:solidFill>
              <a:latin typeface="Dji-Book"/>
            </a:endParaRPr>
          </a:p>
        </p:txBody>
      </p:sp>
    </p:spTree>
    <p:extLst>
      <p:ext uri="{BB962C8B-B14F-4D97-AF65-F5344CB8AC3E}">
        <p14:creationId xmlns:p14="http://schemas.microsoft.com/office/powerpoint/2010/main" val="760667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4086618" y="450000"/>
            <a:ext cx="4018763" cy="707886"/>
          </a:xfrm>
          <a:prstGeom prst="rect">
            <a:avLst/>
          </a:prstGeom>
        </p:spPr>
        <p:txBody>
          <a:bodyPr wrap="square">
            <a:spAutoFit/>
          </a:bodyPr>
          <a:lstStyle/>
          <a:p>
            <a:pPr>
              <a:lnSpc>
                <a:spcPct val="125000"/>
              </a:lnSpc>
            </a:pPr>
            <a:r>
              <a:rPr lang="zh-CN" altLang="en-US" sz="3200" dirty="0">
                <a:latin typeface="Dji-Book"/>
              </a:rPr>
              <a:t>无</a:t>
            </a:r>
            <a:r>
              <a:rPr lang="zh-CN" altLang="en-US" sz="3200" dirty="0" smtClean="0">
                <a:latin typeface="Dji-Book"/>
              </a:rPr>
              <a:t>刷电机的内部原理</a:t>
            </a:r>
            <a:endParaRPr lang="zh-CN" altLang="en-US" sz="3200" dirty="0">
              <a:latin typeface="Dji-Book"/>
            </a:endParaRPr>
          </a:p>
        </p:txBody>
      </p:sp>
      <p:sp>
        <p:nvSpPr>
          <p:cNvPr id="6" name="矩形 5"/>
          <p:cNvSpPr/>
          <p:nvPr/>
        </p:nvSpPr>
        <p:spPr>
          <a:xfrm>
            <a:off x="266701" y="2019300"/>
            <a:ext cx="2946399" cy="513346"/>
          </a:xfrm>
          <a:prstGeom prst="rect">
            <a:avLst/>
          </a:prstGeom>
        </p:spPr>
        <p:txBody>
          <a:bodyPr wrap="square">
            <a:spAutoFit/>
          </a:bodyPr>
          <a:lstStyle/>
          <a:p>
            <a:pPr>
              <a:lnSpc>
                <a:spcPct val="114000"/>
              </a:lnSpc>
            </a:pPr>
            <a:r>
              <a:rPr lang="zh-CN" altLang="en-US" sz="2400" dirty="0" smtClean="0">
                <a:solidFill>
                  <a:srgbClr val="0B5FAA"/>
                </a:solidFill>
                <a:latin typeface="Dji-Book"/>
              </a:rPr>
              <a:t>无刷电机的控制方法</a:t>
            </a:r>
            <a:endParaRPr lang="zh-CN" altLang="en-US" sz="2400" dirty="0">
              <a:solidFill>
                <a:srgbClr val="0B5FAA"/>
              </a:solidFill>
              <a:latin typeface="Dji-Book"/>
            </a:endParaRPr>
          </a:p>
        </p:txBody>
      </p:sp>
      <p:sp>
        <p:nvSpPr>
          <p:cNvPr id="8" name="矩形 7"/>
          <p:cNvSpPr/>
          <p:nvPr/>
        </p:nvSpPr>
        <p:spPr>
          <a:xfrm>
            <a:off x="5592345" y="2367642"/>
            <a:ext cx="6599655" cy="1355371"/>
          </a:xfrm>
          <a:prstGeom prst="rect">
            <a:avLst/>
          </a:prstGeom>
        </p:spPr>
        <p:txBody>
          <a:bodyPr wrap="square">
            <a:spAutoFit/>
          </a:bodyPr>
          <a:lstStyle/>
          <a:p>
            <a:pPr>
              <a:lnSpc>
                <a:spcPct val="114000"/>
              </a:lnSpc>
            </a:pPr>
            <a:r>
              <a:rPr lang="en-US" altLang="zh-CN" sz="2400" dirty="0">
                <a:solidFill>
                  <a:srgbClr val="0B5FAA"/>
                </a:solidFill>
                <a:latin typeface="Dji-Book"/>
              </a:rPr>
              <a:t> </a:t>
            </a:r>
            <a:r>
              <a:rPr lang="en-US" altLang="zh-CN" sz="2400" dirty="0" smtClean="0">
                <a:solidFill>
                  <a:srgbClr val="0B5FAA"/>
                </a:solidFill>
                <a:latin typeface="Dji-Book"/>
              </a:rPr>
              <a:t>   </a:t>
            </a:r>
            <a:r>
              <a:rPr lang="zh-CN" altLang="en-US" sz="2400" dirty="0" smtClean="0">
                <a:solidFill>
                  <a:srgbClr val="0B5FAA"/>
                </a:solidFill>
                <a:latin typeface="Dji-Book"/>
              </a:rPr>
              <a:t>一、根据转子磁极位置，对定子线圈进行换相通电，形成</a:t>
            </a:r>
            <a:r>
              <a:rPr lang="en-US" altLang="zh-CN" sz="2400" dirty="0" smtClean="0">
                <a:solidFill>
                  <a:srgbClr val="0B5FAA"/>
                </a:solidFill>
                <a:latin typeface="Dji-Book"/>
              </a:rPr>
              <a:t>6</a:t>
            </a:r>
            <a:r>
              <a:rPr lang="zh-CN" altLang="en-US" sz="2400" dirty="0" smtClean="0">
                <a:solidFill>
                  <a:srgbClr val="0B5FAA"/>
                </a:solidFill>
                <a:latin typeface="Dji-Book"/>
              </a:rPr>
              <a:t>步旋转磁场，进而带动转子同步转动的控制方式。</a:t>
            </a:r>
            <a:endParaRPr lang="zh-CN" altLang="en-US" sz="2400" dirty="0">
              <a:solidFill>
                <a:srgbClr val="0B5FAA"/>
              </a:solidFill>
              <a:latin typeface="Dji-Book"/>
            </a:endParaRPr>
          </a:p>
        </p:txBody>
      </p:sp>
      <p:sp>
        <p:nvSpPr>
          <p:cNvPr id="9" name="矩形 8"/>
          <p:cNvSpPr/>
          <p:nvPr/>
        </p:nvSpPr>
        <p:spPr>
          <a:xfrm>
            <a:off x="5502893" y="3871043"/>
            <a:ext cx="6599655" cy="934358"/>
          </a:xfrm>
          <a:prstGeom prst="rect">
            <a:avLst/>
          </a:prstGeom>
        </p:spPr>
        <p:txBody>
          <a:bodyPr wrap="square">
            <a:spAutoFit/>
          </a:bodyPr>
          <a:lstStyle/>
          <a:p>
            <a:pPr>
              <a:lnSpc>
                <a:spcPct val="114000"/>
              </a:lnSpc>
            </a:pPr>
            <a:r>
              <a:rPr lang="en-US" altLang="zh-CN" sz="2400" dirty="0">
                <a:solidFill>
                  <a:srgbClr val="0B5FAA"/>
                </a:solidFill>
                <a:latin typeface="Dji-Book"/>
              </a:rPr>
              <a:t> </a:t>
            </a:r>
            <a:r>
              <a:rPr lang="en-US" altLang="zh-CN" sz="2400" dirty="0" smtClean="0">
                <a:solidFill>
                  <a:srgbClr val="0B5FAA"/>
                </a:solidFill>
                <a:latin typeface="Dji-Book"/>
              </a:rPr>
              <a:t>   </a:t>
            </a:r>
            <a:r>
              <a:rPr lang="zh-CN" altLang="en-US" sz="2400" dirty="0" smtClean="0">
                <a:solidFill>
                  <a:srgbClr val="0B5FAA"/>
                </a:solidFill>
                <a:latin typeface="Dji-Book"/>
              </a:rPr>
              <a:t>二、通过安装在电机上的霍尔传感器来获取转子磁极信息。</a:t>
            </a:r>
            <a:endParaRPr lang="zh-CN" altLang="en-US" sz="2400" dirty="0">
              <a:solidFill>
                <a:srgbClr val="0B5FAA"/>
              </a:solidFill>
              <a:latin typeface="Dji-Book"/>
            </a:endParaRPr>
          </a:p>
        </p:txBody>
      </p:sp>
      <p:sp>
        <p:nvSpPr>
          <p:cNvPr id="10" name="矩形 9"/>
          <p:cNvSpPr/>
          <p:nvPr/>
        </p:nvSpPr>
        <p:spPr>
          <a:xfrm>
            <a:off x="5592345" y="4953432"/>
            <a:ext cx="6599655" cy="934358"/>
          </a:xfrm>
          <a:prstGeom prst="rect">
            <a:avLst/>
          </a:prstGeom>
        </p:spPr>
        <p:txBody>
          <a:bodyPr wrap="square">
            <a:spAutoFit/>
          </a:bodyPr>
          <a:lstStyle/>
          <a:p>
            <a:pPr>
              <a:lnSpc>
                <a:spcPct val="114000"/>
              </a:lnSpc>
            </a:pPr>
            <a:r>
              <a:rPr lang="en-US" altLang="zh-CN" sz="2400" dirty="0">
                <a:solidFill>
                  <a:srgbClr val="0B5FAA"/>
                </a:solidFill>
                <a:latin typeface="Dji-Book"/>
              </a:rPr>
              <a:t> </a:t>
            </a:r>
            <a:r>
              <a:rPr lang="en-US" altLang="zh-CN" sz="2400" dirty="0" smtClean="0">
                <a:solidFill>
                  <a:srgbClr val="0B5FAA"/>
                </a:solidFill>
                <a:latin typeface="Dji-Book"/>
              </a:rPr>
              <a:t>  </a:t>
            </a:r>
            <a:r>
              <a:rPr lang="zh-CN" altLang="en-US" sz="2400" dirty="0" smtClean="0">
                <a:solidFill>
                  <a:srgbClr val="0B5FAA"/>
                </a:solidFill>
                <a:latin typeface="Dji-Book"/>
              </a:rPr>
              <a:t>三、通过</a:t>
            </a:r>
            <a:r>
              <a:rPr lang="en-US" altLang="zh-CN" sz="2400" dirty="0" smtClean="0">
                <a:solidFill>
                  <a:srgbClr val="0B5FAA"/>
                </a:solidFill>
                <a:latin typeface="Dji-Book"/>
              </a:rPr>
              <a:t>6</a:t>
            </a:r>
            <a:r>
              <a:rPr lang="zh-CN" altLang="en-US" sz="2400" dirty="0" smtClean="0">
                <a:solidFill>
                  <a:srgbClr val="0B5FAA"/>
                </a:solidFill>
                <a:latin typeface="Dji-Book"/>
              </a:rPr>
              <a:t>个功率器件组成的</a:t>
            </a:r>
            <a:r>
              <a:rPr lang="en-US" altLang="zh-CN" sz="2400" dirty="0" smtClean="0">
                <a:solidFill>
                  <a:srgbClr val="0B5FAA"/>
                </a:solidFill>
                <a:latin typeface="Dji-Book"/>
              </a:rPr>
              <a:t>3</a:t>
            </a:r>
            <a:r>
              <a:rPr lang="zh-CN" altLang="en-US" sz="2400" dirty="0" smtClean="0">
                <a:solidFill>
                  <a:srgbClr val="0B5FAA"/>
                </a:solidFill>
                <a:latin typeface="Dji-Book"/>
              </a:rPr>
              <a:t>相半桥来控制线圈的</a:t>
            </a:r>
            <a:r>
              <a:rPr lang="en-US" altLang="zh-CN" sz="2400" dirty="0" smtClean="0">
                <a:solidFill>
                  <a:srgbClr val="0B5FAA"/>
                </a:solidFill>
                <a:latin typeface="Dji-Book"/>
              </a:rPr>
              <a:t>6</a:t>
            </a:r>
            <a:r>
              <a:rPr lang="zh-CN" altLang="en-US" sz="2400" dirty="0" smtClean="0">
                <a:solidFill>
                  <a:srgbClr val="0B5FAA"/>
                </a:solidFill>
                <a:latin typeface="Dji-Book"/>
              </a:rPr>
              <a:t>拍通电方式，形成旋转磁场。</a:t>
            </a:r>
            <a:endParaRPr lang="zh-CN" altLang="en-US" sz="2400" dirty="0">
              <a:solidFill>
                <a:srgbClr val="0B5FAA"/>
              </a:solidFill>
              <a:latin typeface="Dji-Book"/>
            </a:endParaRPr>
          </a:p>
        </p:txBody>
      </p:sp>
      <p:pic>
        <p:nvPicPr>
          <p:cNvPr id="2050" name="Picture 2" descr="C:\Users\xavier.fan\AppData\Local\Temp\_dji_screenshot_14972375278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944" y="2532646"/>
            <a:ext cx="5207401" cy="327894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4355134" y="6035820"/>
            <a:ext cx="3481730" cy="583558"/>
          </a:xfrm>
          <a:prstGeom prst="rect">
            <a:avLst/>
          </a:prstGeom>
        </p:spPr>
        <p:txBody>
          <a:bodyPr wrap="square">
            <a:spAutoFit/>
          </a:bodyPr>
          <a:lstStyle/>
          <a:p>
            <a:pPr>
              <a:lnSpc>
                <a:spcPct val="114000"/>
              </a:lnSpc>
            </a:pPr>
            <a:r>
              <a:rPr lang="zh-CN" altLang="en-US" sz="2800" b="1" dirty="0" smtClean="0">
                <a:solidFill>
                  <a:schemeClr val="bg1"/>
                </a:solidFill>
                <a:latin typeface="Dji-Book"/>
              </a:rPr>
              <a:t>三句话解释无刷电机</a:t>
            </a:r>
            <a:endParaRPr lang="zh-CN" altLang="en-US" sz="2800" b="1" dirty="0">
              <a:solidFill>
                <a:schemeClr val="bg1"/>
              </a:solidFill>
              <a:latin typeface="Dji-Book"/>
            </a:endParaRPr>
          </a:p>
        </p:txBody>
      </p:sp>
    </p:spTree>
    <p:extLst>
      <p:ext uri="{BB962C8B-B14F-4D97-AF65-F5344CB8AC3E}">
        <p14:creationId xmlns:p14="http://schemas.microsoft.com/office/powerpoint/2010/main" val="16741670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4332193" y="450000"/>
            <a:ext cx="4045688" cy="707886"/>
          </a:xfrm>
          <a:prstGeom prst="rect">
            <a:avLst/>
          </a:prstGeom>
        </p:spPr>
        <p:txBody>
          <a:bodyPr wrap="square">
            <a:spAutoFit/>
          </a:bodyPr>
          <a:lstStyle/>
          <a:p>
            <a:pPr>
              <a:lnSpc>
                <a:spcPct val="125000"/>
              </a:lnSpc>
            </a:pPr>
            <a:r>
              <a:rPr lang="en-US" altLang="zh-CN" sz="3200" dirty="0" smtClean="0">
                <a:latin typeface="+mn-ea"/>
              </a:rPr>
              <a:t>820R</a:t>
            </a:r>
            <a:r>
              <a:rPr lang="zh-CN" altLang="en-US" sz="3200" dirty="0">
                <a:latin typeface="+mn-ea"/>
              </a:rPr>
              <a:t>电</a:t>
            </a:r>
            <a:r>
              <a:rPr lang="zh-CN" altLang="en-US" sz="3200" dirty="0" smtClean="0">
                <a:latin typeface="+mn-ea"/>
              </a:rPr>
              <a:t>调的介绍</a:t>
            </a:r>
            <a:endParaRPr lang="zh-CN" altLang="en-US" sz="3200" dirty="0">
              <a:latin typeface="+mn-ea"/>
            </a:endParaRPr>
          </a:p>
        </p:txBody>
      </p:sp>
      <p:sp>
        <p:nvSpPr>
          <p:cNvPr id="5" name="矩形 4"/>
          <p:cNvSpPr/>
          <p:nvPr/>
        </p:nvSpPr>
        <p:spPr>
          <a:xfrm>
            <a:off x="1905000" y="5624786"/>
            <a:ext cx="8382000" cy="794064"/>
          </a:xfrm>
          <a:prstGeom prst="rect">
            <a:avLst/>
          </a:prstGeom>
        </p:spPr>
        <p:txBody>
          <a:bodyPr wrap="square">
            <a:spAutoFit/>
          </a:bodyPr>
          <a:lstStyle/>
          <a:p>
            <a:pPr>
              <a:lnSpc>
                <a:spcPct val="114000"/>
              </a:lnSpc>
            </a:pPr>
            <a:r>
              <a:rPr lang="en-US" altLang="zh-CN" sz="2000" dirty="0">
                <a:solidFill>
                  <a:srgbClr val="0B5FAA"/>
                </a:solidFill>
                <a:latin typeface="+mj-ea"/>
                <a:ea typeface="+mj-ea"/>
              </a:rPr>
              <a:t> </a:t>
            </a:r>
            <a:r>
              <a:rPr lang="en-US" altLang="zh-CN" sz="2000" dirty="0" smtClean="0">
                <a:solidFill>
                  <a:srgbClr val="0B5FAA"/>
                </a:solidFill>
                <a:latin typeface="+mj-ea"/>
                <a:ea typeface="+mj-ea"/>
              </a:rPr>
              <a:t>        820R</a:t>
            </a:r>
            <a:r>
              <a:rPr lang="zh-CN" altLang="en-US" sz="2000" dirty="0" smtClean="0">
                <a:solidFill>
                  <a:srgbClr val="0B5FAA"/>
                </a:solidFill>
                <a:latin typeface="Dji-Book"/>
              </a:rPr>
              <a:t>电调采用的磁场定向控制技术，可实现精准的力矩控制。配合</a:t>
            </a:r>
            <a:r>
              <a:rPr lang="en-US" altLang="zh-CN" sz="2000" dirty="0" smtClean="0">
                <a:solidFill>
                  <a:srgbClr val="0B5FAA"/>
                </a:solidFill>
                <a:latin typeface="+mn-ea"/>
              </a:rPr>
              <a:t>RM3510</a:t>
            </a:r>
            <a:r>
              <a:rPr lang="zh-CN" altLang="en-US" sz="2000" dirty="0" smtClean="0">
                <a:solidFill>
                  <a:srgbClr val="0B5FAA"/>
                </a:solidFill>
                <a:latin typeface="Dji-Book"/>
              </a:rPr>
              <a:t>减速电机组成开发者套件。</a:t>
            </a:r>
            <a:endParaRPr lang="zh-CN" altLang="en-US" sz="2000" dirty="0">
              <a:solidFill>
                <a:srgbClr val="0B5FAA"/>
              </a:solidFill>
              <a:latin typeface="Dji-Book"/>
            </a:endParaRPr>
          </a:p>
        </p:txBody>
      </p:sp>
      <p:pic>
        <p:nvPicPr>
          <p:cNvPr id="6" name="图片 5" descr="C:\Users\xavier.fan\AppData\Local\Temp\_dji_screenshot_1496835811554.png"/>
          <p:cNvPicPr/>
          <p:nvPr/>
        </p:nvPicPr>
        <p:blipFill>
          <a:blip r:embed="rId2">
            <a:extLst>
              <a:ext uri="{28A0092B-C50C-407E-A947-70E740481C1C}">
                <a14:useLocalDpi xmlns:a14="http://schemas.microsoft.com/office/drawing/2010/main" val="0"/>
              </a:ext>
            </a:extLst>
          </a:blip>
          <a:srcRect/>
          <a:stretch>
            <a:fillRect/>
          </a:stretch>
        </p:blipFill>
        <p:spPr bwMode="auto">
          <a:xfrm>
            <a:off x="1153695" y="2388826"/>
            <a:ext cx="3962400" cy="2693035"/>
          </a:xfrm>
          <a:prstGeom prst="rect">
            <a:avLst/>
          </a:prstGeom>
          <a:noFill/>
          <a:ln>
            <a:noFill/>
          </a:ln>
        </p:spPr>
      </p:pic>
      <p:pic>
        <p:nvPicPr>
          <p:cNvPr id="7" name="图片 6" descr="C:\Users\xavier.fan\AppData\Local\Temp\_dji_screenshot_1496835852484.png"/>
          <p:cNvPicPr/>
          <p:nvPr/>
        </p:nvPicPr>
        <p:blipFill>
          <a:blip r:embed="rId3">
            <a:extLst>
              <a:ext uri="{28A0092B-C50C-407E-A947-70E740481C1C}">
                <a14:useLocalDpi xmlns:a14="http://schemas.microsoft.com/office/drawing/2010/main" val="0"/>
              </a:ext>
            </a:extLst>
          </a:blip>
          <a:srcRect/>
          <a:stretch>
            <a:fillRect/>
          </a:stretch>
        </p:blipFill>
        <p:spPr bwMode="auto">
          <a:xfrm>
            <a:off x="8143875" y="2388825"/>
            <a:ext cx="2540000" cy="2693035"/>
          </a:xfrm>
          <a:prstGeom prst="rect">
            <a:avLst/>
          </a:prstGeom>
          <a:noFill/>
          <a:ln>
            <a:noFill/>
          </a:ln>
        </p:spPr>
      </p:pic>
      <p:sp>
        <p:nvSpPr>
          <p:cNvPr id="8" name="矩形 7"/>
          <p:cNvSpPr/>
          <p:nvPr/>
        </p:nvSpPr>
        <p:spPr>
          <a:xfrm>
            <a:off x="5626132" y="2803998"/>
            <a:ext cx="2007705" cy="541559"/>
          </a:xfrm>
          <a:prstGeom prst="rect">
            <a:avLst/>
          </a:prstGeom>
        </p:spPr>
        <p:txBody>
          <a:bodyPr wrap="square">
            <a:spAutoFit/>
          </a:bodyPr>
          <a:lstStyle/>
          <a:p>
            <a:pPr>
              <a:lnSpc>
                <a:spcPct val="114000"/>
              </a:lnSpc>
            </a:pPr>
            <a:r>
              <a:rPr lang="zh-CN" altLang="en-US" sz="2800" b="1" dirty="0" smtClean="0">
                <a:solidFill>
                  <a:schemeClr val="bg1"/>
                </a:solidFill>
                <a:latin typeface="Dji-Book"/>
              </a:rPr>
              <a:t>电子调速器</a:t>
            </a:r>
            <a:endParaRPr lang="zh-CN" altLang="en-US" sz="2800" b="1" dirty="0">
              <a:solidFill>
                <a:schemeClr val="bg1"/>
              </a:solidFill>
              <a:latin typeface="Dji-Book"/>
            </a:endParaRPr>
          </a:p>
        </p:txBody>
      </p:sp>
    </p:spTree>
    <p:extLst>
      <p:ext uri="{BB962C8B-B14F-4D97-AF65-F5344CB8AC3E}">
        <p14:creationId xmlns:p14="http://schemas.microsoft.com/office/powerpoint/2010/main" val="1139648941"/>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3683801" y="450000"/>
            <a:ext cx="4803494" cy="707886"/>
          </a:xfrm>
          <a:prstGeom prst="rect">
            <a:avLst/>
          </a:prstGeom>
        </p:spPr>
        <p:txBody>
          <a:bodyPr wrap="square">
            <a:spAutoFit/>
          </a:bodyPr>
          <a:lstStyle/>
          <a:p>
            <a:pPr>
              <a:lnSpc>
                <a:spcPct val="125000"/>
              </a:lnSpc>
            </a:pPr>
            <a:r>
              <a:rPr lang="en-US" altLang="zh-CN" sz="3200" dirty="0" smtClean="0">
                <a:latin typeface="+mn-ea"/>
              </a:rPr>
              <a:t>RM820R</a:t>
            </a:r>
            <a:r>
              <a:rPr lang="zh-CN" altLang="en-US" sz="3200" dirty="0">
                <a:latin typeface="+mn-ea"/>
              </a:rPr>
              <a:t>电</a:t>
            </a:r>
            <a:r>
              <a:rPr lang="zh-CN" altLang="en-US" sz="3200" dirty="0" smtClean="0">
                <a:latin typeface="+mn-ea"/>
              </a:rPr>
              <a:t>调的使用方法</a:t>
            </a:r>
            <a:endParaRPr lang="zh-CN" altLang="en-US" sz="3200" dirty="0">
              <a:latin typeface="+mn-ea"/>
            </a:endParaRPr>
          </a:p>
        </p:txBody>
      </p:sp>
      <p:pic>
        <p:nvPicPr>
          <p:cNvPr id="4098" name="Picture 2" descr="C:\Users\xavier.fan\AppData\Local\Temp\_dji_screenshot_14972395454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886437"/>
            <a:ext cx="4549997" cy="354281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Users\xavier.fan\AppData\Local\Temp\_dji_screenshot_14972397374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3583411"/>
            <a:ext cx="5676900" cy="139065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0"/>
          <p:cNvGrpSpPr/>
          <p:nvPr/>
        </p:nvGrpSpPr>
        <p:grpSpPr>
          <a:xfrm>
            <a:off x="5908675" y="1708756"/>
            <a:ext cx="5451475" cy="5139962"/>
            <a:chOff x="5908675" y="1718038"/>
            <a:chExt cx="5451475" cy="5139962"/>
          </a:xfrm>
        </p:grpSpPr>
        <p:pic>
          <p:nvPicPr>
            <p:cNvPr id="4106" name="Picture 10" descr="C:\Users\xavier.fan\AppData\Local\Temp\_dji_screenshot_149723976811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8675" y="1718038"/>
              <a:ext cx="5451475" cy="513996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6096000" y="2463800"/>
              <a:ext cx="8763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908675" y="6435725"/>
              <a:ext cx="36925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019800" y="2573952"/>
              <a:ext cx="1291054" cy="316946"/>
            </a:xfrm>
            <a:prstGeom prst="rect">
              <a:avLst/>
            </a:prstGeom>
          </p:spPr>
          <p:txBody>
            <a:bodyPr wrap="square">
              <a:spAutoFit/>
            </a:bodyPr>
            <a:lstStyle/>
            <a:p>
              <a:pPr>
                <a:lnSpc>
                  <a:spcPct val="114000"/>
                </a:lnSpc>
              </a:pPr>
              <a:r>
                <a:rPr lang="zh-CN" altLang="en-US" sz="1400" dirty="0" smtClean="0">
                  <a:solidFill>
                    <a:srgbClr val="FF0000"/>
                  </a:solidFill>
                  <a:latin typeface="Dji-Book"/>
                </a:rPr>
                <a:t>电调</a:t>
              </a:r>
              <a:r>
                <a:rPr lang="en-US" altLang="zh-CN" sz="1400" dirty="0" smtClean="0">
                  <a:solidFill>
                    <a:srgbClr val="FF0000"/>
                  </a:solidFill>
                  <a:latin typeface="+mj-ea"/>
                  <a:ea typeface="+mj-ea"/>
                </a:rPr>
                <a:t>ID</a:t>
              </a:r>
              <a:r>
                <a:rPr lang="zh-CN" altLang="en-US" sz="1400" dirty="0" smtClean="0">
                  <a:solidFill>
                    <a:srgbClr val="FF0000"/>
                  </a:solidFill>
                  <a:latin typeface="Dji-Book"/>
                </a:rPr>
                <a:t>的设置</a:t>
              </a:r>
              <a:endParaRPr lang="zh-CN" altLang="en-US" sz="1400" dirty="0">
                <a:solidFill>
                  <a:srgbClr val="FF0000"/>
                </a:solidFill>
                <a:latin typeface="Dji-Book"/>
              </a:endParaRPr>
            </a:p>
          </p:txBody>
        </p:sp>
        <p:sp>
          <p:nvSpPr>
            <p:cNvPr id="21" name="矩形 20"/>
            <p:cNvSpPr/>
            <p:nvPr/>
          </p:nvSpPr>
          <p:spPr>
            <a:xfrm>
              <a:off x="6019800" y="6462017"/>
              <a:ext cx="1291054" cy="316946"/>
            </a:xfrm>
            <a:prstGeom prst="rect">
              <a:avLst/>
            </a:prstGeom>
          </p:spPr>
          <p:txBody>
            <a:bodyPr wrap="square">
              <a:spAutoFit/>
            </a:bodyPr>
            <a:lstStyle/>
            <a:p>
              <a:pPr>
                <a:lnSpc>
                  <a:spcPct val="114000"/>
                </a:lnSpc>
              </a:pPr>
              <a:r>
                <a:rPr lang="zh-CN" altLang="en-US" sz="1400" dirty="0" smtClean="0">
                  <a:solidFill>
                    <a:srgbClr val="FF0000"/>
                  </a:solidFill>
                  <a:latin typeface="Dji-Book"/>
                </a:rPr>
                <a:t>串口配置区域</a:t>
              </a:r>
              <a:endParaRPr lang="zh-CN" altLang="en-US" sz="1400" dirty="0">
                <a:solidFill>
                  <a:srgbClr val="FF0000"/>
                </a:solidFill>
                <a:latin typeface="Dji-Book"/>
              </a:endParaRPr>
            </a:p>
          </p:txBody>
        </p:sp>
      </p:grpSp>
    </p:spTree>
    <p:extLst>
      <p:ext uri="{BB962C8B-B14F-4D97-AF65-F5344CB8AC3E}">
        <p14:creationId xmlns:p14="http://schemas.microsoft.com/office/powerpoint/2010/main" val="401334469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4"/>
                                        </p:tgtEl>
                                        <p:attrNameLst>
                                          <p:attrName>style.visibility</p:attrName>
                                        </p:attrNameLst>
                                      </p:cBhvr>
                                      <p:to>
                                        <p:strVal val="visible"/>
                                      </p:to>
                                    </p:set>
                                    <p:animEffect transition="in" filter="fade">
                                      <p:cBhvr>
                                        <p:cTn id="12" dur="500"/>
                                        <p:tgtEl>
                                          <p:spTgt spid="41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3683800" y="450000"/>
            <a:ext cx="4795181" cy="707886"/>
          </a:xfrm>
          <a:prstGeom prst="rect">
            <a:avLst/>
          </a:prstGeom>
        </p:spPr>
        <p:txBody>
          <a:bodyPr wrap="square">
            <a:spAutoFit/>
          </a:bodyPr>
          <a:lstStyle/>
          <a:p>
            <a:pPr>
              <a:lnSpc>
                <a:spcPct val="125000"/>
              </a:lnSpc>
            </a:pPr>
            <a:r>
              <a:rPr lang="en-US" altLang="zh-CN" sz="3200" dirty="0" smtClean="0">
                <a:latin typeface="+mn-ea"/>
              </a:rPr>
              <a:t>RM820R</a:t>
            </a:r>
            <a:r>
              <a:rPr lang="zh-CN" altLang="en-US" sz="3200" dirty="0">
                <a:latin typeface="+mn-ea"/>
              </a:rPr>
              <a:t>电</a:t>
            </a:r>
            <a:r>
              <a:rPr lang="zh-CN" altLang="en-US" sz="3200" dirty="0" smtClean="0">
                <a:latin typeface="+mn-ea"/>
              </a:rPr>
              <a:t>调的使用方法</a:t>
            </a:r>
            <a:endParaRPr lang="zh-CN" altLang="en-US" sz="3200" dirty="0">
              <a:latin typeface="+mn-ea"/>
            </a:endParaRPr>
          </a:p>
        </p:txBody>
      </p:sp>
      <p:grpSp>
        <p:nvGrpSpPr>
          <p:cNvPr id="7" name="组合 6"/>
          <p:cNvGrpSpPr/>
          <p:nvPr/>
        </p:nvGrpSpPr>
        <p:grpSpPr>
          <a:xfrm>
            <a:off x="1629568" y="1800712"/>
            <a:ext cx="8932863" cy="3950653"/>
            <a:chOff x="895910" y="2162662"/>
            <a:chExt cx="8932863" cy="3950653"/>
          </a:xfrm>
        </p:grpSpPr>
        <p:pic>
          <p:nvPicPr>
            <p:cNvPr id="4108" name="Picture 12" descr="C:\Users\xavier.fan\AppData\Local\Temp\_dji_screenshot_14972412803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910" y="2162662"/>
              <a:ext cx="8932863" cy="395065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1275650" y="3721100"/>
              <a:ext cx="674416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85150" y="5608804"/>
              <a:ext cx="24479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6821045" y="3174319"/>
              <a:ext cx="1291054" cy="337913"/>
            </a:xfrm>
            <a:prstGeom prst="rect">
              <a:avLst/>
            </a:prstGeom>
          </p:spPr>
          <p:txBody>
            <a:bodyPr wrap="square">
              <a:spAutoFit/>
            </a:bodyPr>
            <a:lstStyle/>
            <a:p>
              <a:pPr>
                <a:lnSpc>
                  <a:spcPct val="114000"/>
                </a:lnSpc>
              </a:pPr>
              <a:r>
                <a:rPr lang="zh-CN" altLang="en-US" sz="1400" dirty="0" smtClean="0">
                  <a:solidFill>
                    <a:srgbClr val="FF0000"/>
                  </a:solidFill>
                  <a:latin typeface="Dji-Book"/>
                </a:rPr>
                <a:t>进度条</a:t>
              </a:r>
              <a:r>
                <a:rPr lang="en-US" altLang="zh-CN" sz="1400" dirty="0" smtClean="0">
                  <a:solidFill>
                    <a:srgbClr val="FF0000"/>
                  </a:solidFill>
                  <a:latin typeface="+mn-ea"/>
                </a:rPr>
                <a:t>100%</a:t>
              </a:r>
              <a:endParaRPr lang="zh-CN" altLang="en-US" sz="1400" dirty="0">
                <a:solidFill>
                  <a:srgbClr val="FF0000"/>
                </a:solidFill>
                <a:latin typeface="+mn-ea"/>
              </a:endParaRPr>
            </a:p>
          </p:txBody>
        </p:sp>
        <p:sp>
          <p:nvSpPr>
            <p:cNvPr id="19" name="矩形 18"/>
            <p:cNvSpPr/>
            <p:nvPr/>
          </p:nvSpPr>
          <p:spPr>
            <a:xfrm>
              <a:off x="3457788" y="5314072"/>
              <a:ext cx="1291054" cy="319255"/>
            </a:xfrm>
            <a:prstGeom prst="rect">
              <a:avLst/>
            </a:prstGeom>
          </p:spPr>
          <p:txBody>
            <a:bodyPr wrap="square">
              <a:spAutoFit/>
            </a:bodyPr>
            <a:lstStyle/>
            <a:p>
              <a:pPr>
                <a:lnSpc>
                  <a:spcPct val="114000"/>
                </a:lnSpc>
              </a:pPr>
              <a:r>
                <a:rPr lang="zh-CN" altLang="en-US" sz="1400" dirty="0" smtClean="0">
                  <a:solidFill>
                    <a:srgbClr val="FF0000"/>
                  </a:solidFill>
                  <a:latin typeface="+mn-ea"/>
                </a:rPr>
                <a:t>升级成功</a:t>
              </a:r>
              <a:endParaRPr lang="zh-CN" altLang="en-US" sz="1400" dirty="0">
                <a:solidFill>
                  <a:srgbClr val="FF0000"/>
                </a:solidFill>
                <a:latin typeface="+mn-ea"/>
              </a:endParaRPr>
            </a:p>
          </p:txBody>
        </p:sp>
      </p:grpSp>
      <p:sp>
        <p:nvSpPr>
          <p:cNvPr id="23" name="文本框 111"/>
          <p:cNvSpPr txBox="1"/>
          <p:nvPr/>
        </p:nvSpPr>
        <p:spPr>
          <a:xfrm>
            <a:off x="4164891" y="5944190"/>
            <a:ext cx="3082895" cy="461665"/>
          </a:xfrm>
          <a:prstGeom prst="rect">
            <a:avLst/>
          </a:prstGeom>
          <a:noFill/>
        </p:spPr>
        <p:txBody>
          <a:bodyPr wrap="none" rtlCol="0">
            <a:spAutoFit/>
          </a:bodyPr>
          <a:lstStyle/>
          <a:p>
            <a:pPr algn="ctr"/>
            <a:r>
              <a:rPr lang="en-US" altLang="zh-CN" sz="2400" dirty="0" smtClean="0">
                <a:solidFill>
                  <a:schemeClr val="bg1"/>
                </a:solidFill>
                <a:latin typeface="+mn-ea"/>
              </a:rPr>
              <a:t>820R</a:t>
            </a:r>
            <a:r>
              <a:rPr lang="zh-CN" altLang="en-US" sz="2400" dirty="0" smtClean="0">
                <a:solidFill>
                  <a:schemeClr val="bg1"/>
                </a:solidFill>
                <a:latin typeface="+mn-ea"/>
              </a:rPr>
              <a:t>电调刷固件界面</a:t>
            </a:r>
            <a:endParaRPr lang="zh-CN" altLang="en-US" sz="2400" dirty="0">
              <a:solidFill>
                <a:schemeClr val="bg1"/>
              </a:solidFill>
              <a:latin typeface="Dji-Bold"/>
            </a:endParaRPr>
          </a:p>
        </p:txBody>
      </p:sp>
    </p:spTree>
    <p:extLst>
      <p:ext uri="{BB962C8B-B14F-4D97-AF65-F5344CB8AC3E}">
        <p14:creationId xmlns:p14="http://schemas.microsoft.com/office/powerpoint/2010/main" val="4189282020"/>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2726897" y="430643"/>
            <a:ext cx="6738205" cy="861774"/>
          </a:xfrm>
          <a:prstGeom prst="rect">
            <a:avLst/>
          </a:prstGeom>
        </p:spPr>
        <p:txBody>
          <a:bodyPr wrap="square">
            <a:spAutoFit/>
          </a:bodyPr>
          <a:lstStyle/>
          <a:p>
            <a:pPr>
              <a:lnSpc>
                <a:spcPct val="125000"/>
              </a:lnSpc>
            </a:pPr>
            <a:r>
              <a:rPr lang="zh-CN" altLang="en-US" sz="4000" dirty="0" smtClean="0">
                <a:latin typeface="+mn-ea"/>
              </a:rPr>
              <a:t>学会</a:t>
            </a:r>
            <a:r>
              <a:rPr lang="en-US" altLang="zh-CN" sz="4000" dirty="0" smtClean="0">
                <a:latin typeface="+mn-ea"/>
              </a:rPr>
              <a:t>RM820R</a:t>
            </a:r>
            <a:r>
              <a:rPr lang="zh-CN" altLang="en-US" sz="4000" dirty="0" smtClean="0">
                <a:latin typeface="+mn-ea"/>
              </a:rPr>
              <a:t>的</a:t>
            </a:r>
            <a:r>
              <a:rPr lang="en-US" altLang="zh-CN" sz="4000" dirty="0" smtClean="0">
                <a:latin typeface="+mn-ea"/>
              </a:rPr>
              <a:t>ID</a:t>
            </a:r>
            <a:r>
              <a:rPr lang="zh-CN" altLang="en-US" sz="4000" dirty="0" smtClean="0">
                <a:latin typeface="+mn-ea"/>
              </a:rPr>
              <a:t>设置后</a:t>
            </a:r>
            <a:endParaRPr lang="zh-CN" altLang="en-US" sz="4000" dirty="0">
              <a:latin typeface="+mn-ea"/>
            </a:endParaRPr>
          </a:p>
        </p:txBody>
      </p:sp>
      <p:sp>
        <p:nvSpPr>
          <p:cNvPr id="23" name="文本框 111"/>
          <p:cNvSpPr txBox="1"/>
          <p:nvPr/>
        </p:nvSpPr>
        <p:spPr>
          <a:xfrm>
            <a:off x="5152647" y="2763669"/>
            <a:ext cx="1107997" cy="646331"/>
          </a:xfrm>
          <a:prstGeom prst="rect">
            <a:avLst/>
          </a:prstGeom>
          <a:noFill/>
        </p:spPr>
        <p:txBody>
          <a:bodyPr wrap="none" rtlCol="0">
            <a:spAutoFit/>
          </a:bodyPr>
          <a:lstStyle/>
          <a:p>
            <a:pPr algn="ctr"/>
            <a:r>
              <a:rPr lang="zh-CN" altLang="en-US" sz="3600" dirty="0" smtClean="0">
                <a:solidFill>
                  <a:schemeClr val="bg1"/>
                </a:solidFill>
                <a:latin typeface="Dji-Bold"/>
              </a:rPr>
              <a:t>很好</a:t>
            </a:r>
            <a:endParaRPr lang="zh-CN" altLang="en-US" sz="3600" dirty="0">
              <a:solidFill>
                <a:schemeClr val="bg1"/>
              </a:solidFill>
              <a:latin typeface="Dji-Bold"/>
            </a:endParaRPr>
          </a:p>
        </p:txBody>
      </p:sp>
      <p:sp>
        <p:nvSpPr>
          <p:cNvPr id="11" name="文本框 111"/>
          <p:cNvSpPr txBox="1"/>
          <p:nvPr/>
        </p:nvSpPr>
        <p:spPr>
          <a:xfrm>
            <a:off x="4806397" y="5392673"/>
            <a:ext cx="1800494" cy="523220"/>
          </a:xfrm>
          <a:prstGeom prst="rect">
            <a:avLst/>
          </a:prstGeom>
          <a:noFill/>
        </p:spPr>
        <p:txBody>
          <a:bodyPr wrap="none" rtlCol="0">
            <a:spAutoFit/>
          </a:bodyPr>
          <a:lstStyle/>
          <a:p>
            <a:pPr algn="ctr"/>
            <a:r>
              <a:rPr lang="zh-CN" altLang="en-US" sz="2800" dirty="0" smtClean="0">
                <a:solidFill>
                  <a:schemeClr val="bg1"/>
                </a:solidFill>
                <a:latin typeface="Dji-Bold"/>
              </a:rPr>
              <a:t> 的第一步</a:t>
            </a:r>
            <a:endParaRPr lang="zh-CN" altLang="en-US" sz="2800" dirty="0">
              <a:solidFill>
                <a:schemeClr val="bg1"/>
              </a:solidFill>
              <a:latin typeface="Dji-Bold"/>
            </a:endParaRPr>
          </a:p>
        </p:txBody>
      </p:sp>
      <p:sp>
        <p:nvSpPr>
          <p:cNvPr id="12" name="文本框 111"/>
          <p:cNvSpPr txBox="1"/>
          <p:nvPr/>
        </p:nvSpPr>
        <p:spPr>
          <a:xfrm>
            <a:off x="3525504" y="3688618"/>
            <a:ext cx="4852611" cy="523220"/>
          </a:xfrm>
          <a:prstGeom prst="rect">
            <a:avLst/>
          </a:prstGeom>
          <a:noFill/>
        </p:spPr>
        <p:txBody>
          <a:bodyPr wrap="none" rtlCol="0">
            <a:spAutoFit/>
          </a:bodyPr>
          <a:lstStyle/>
          <a:p>
            <a:pPr algn="ctr"/>
            <a:r>
              <a:rPr lang="zh-CN" altLang="en-US" sz="2800" dirty="0" smtClean="0">
                <a:solidFill>
                  <a:schemeClr val="bg1"/>
                </a:solidFill>
                <a:latin typeface="Dji-Bold"/>
              </a:rPr>
              <a:t>这样你迈出了成为一个工程师</a:t>
            </a:r>
            <a:endParaRPr lang="zh-CN" altLang="en-US" sz="2800" dirty="0">
              <a:solidFill>
                <a:schemeClr val="bg1"/>
              </a:solidFill>
              <a:latin typeface="Dji-Bold"/>
            </a:endParaRPr>
          </a:p>
        </p:txBody>
      </p:sp>
      <p:sp>
        <p:nvSpPr>
          <p:cNvPr id="13" name="文本框 111"/>
          <p:cNvSpPr txBox="1"/>
          <p:nvPr/>
        </p:nvSpPr>
        <p:spPr>
          <a:xfrm>
            <a:off x="2909951" y="4228846"/>
            <a:ext cx="6083717" cy="830997"/>
          </a:xfrm>
          <a:prstGeom prst="rect">
            <a:avLst/>
          </a:prstGeom>
          <a:noFill/>
        </p:spPr>
        <p:txBody>
          <a:bodyPr wrap="none" rtlCol="0">
            <a:spAutoFit/>
          </a:bodyPr>
          <a:lstStyle/>
          <a:p>
            <a:pPr algn="ctr"/>
            <a:r>
              <a:rPr lang="zh-CN" altLang="en-US" sz="2800" dirty="0" smtClean="0">
                <a:solidFill>
                  <a:schemeClr val="bg1"/>
                </a:solidFill>
                <a:latin typeface="Dji-Bold"/>
              </a:rPr>
              <a:t>这样你迈出了成为一个</a:t>
            </a:r>
            <a:r>
              <a:rPr lang="zh-CN" altLang="en-US" sz="4800" dirty="0">
                <a:solidFill>
                  <a:schemeClr val="bg1"/>
                </a:solidFill>
                <a:latin typeface="Dji-Bold"/>
              </a:rPr>
              <a:t>搬砖</a:t>
            </a:r>
            <a:r>
              <a:rPr lang="zh-CN" altLang="en-US" sz="2800" dirty="0" smtClean="0">
                <a:solidFill>
                  <a:schemeClr val="bg1"/>
                </a:solidFill>
                <a:latin typeface="Dji-Bold"/>
              </a:rPr>
              <a:t>工程师</a:t>
            </a:r>
            <a:endParaRPr lang="zh-CN" altLang="en-US" sz="2800" dirty="0">
              <a:solidFill>
                <a:schemeClr val="bg1"/>
              </a:solidFill>
              <a:latin typeface="Dji-Bold"/>
            </a:endParaRPr>
          </a:p>
        </p:txBody>
      </p:sp>
    </p:spTree>
    <p:extLst>
      <p:ext uri="{BB962C8B-B14F-4D97-AF65-F5344CB8AC3E}">
        <p14:creationId xmlns:p14="http://schemas.microsoft.com/office/powerpoint/2010/main" val="88651021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1" grpId="0"/>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4791335" y="450000"/>
            <a:ext cx="1830619" cy="707886"/>
          </a:xfrm>
          <a:prstGeom prst="rect">
            <a:avLst/>
          </a:prstGeom>
        </p:spPr>
        <p:txBody>
          <a:bodyPr wrap="square">
            <a:spAutoFit/>
          </a:bodyPr>
          <a:lstStyle/>
          <a:p>
            <a:pPr>
              <a:lnSpc>
                <a:spcPct val="125000"/>
              </a:lnSpc>
            </a:pPr>
            <a:r>
              <a:rPr lang="en-US" altLang="zh-CN" sz="3200" dirty="0" smtClean="0">
                <a:latin typeface="+mn-ea"/>
              </a:rPr>
              <a:t>PID</a:t>
            </a:r>
            <a:r>
              <a:rPr lang="zh-CN" altLang="en-US" sz="3200" dirty="0">
                <a:latin typeface="+mn-ea"/>
              </a:rPr>
              <a:t>控制</a:t>
            </a:r>
          </a:p>
        </p:txBody>
      </p:sp>
      <p:sp>
        <p:nvSpPr>
          <p:cNvPr id="7" name="矩形 6"/>
          <p:cNvSpPr/>
          <p:nvPr/>
        </p:nvSpPr>
        <p:spPr>
          <a:xfrm>
            <a:off x="302542" y="3565342"/>
            <a:ext cx="5241270" cy="583558"/>
          </a:xfrm>
          <a:prstGeom prst="rect">
            <a:avLst/>
          </a:prstGeom>
        </p:spPr>
        <p:txBody>
          <a:bodyPr wrap="square">
            <a:spAutoFit/>
          </a:bodyPr>
          <a:lstStyle/>
          <a:p>
            <a:pPr>
              <a:lnSpc>
                <a:spcPct val="114000"/>
              </a:lnSpc>
            </a:pPr>
            <a:r>
              <a:rPr lang="zh-CN" altLang="en-US" sz="2800" dirty="0" smtClean="0">
                <a:solidFill>
                  <a:srgbClr val="0B5FAA"/>
                </a:solidFill>
                <a:latin typeface="Dji-Book"/>
              </a:rPr>
              <a:t>你的女神在距离你</a:t>
            </a:r>
            <a:r>
              <a:rPr lang="en-US" altLang="zh-CN" sz="2800" dirty="0" smtClean="0">
                <a:solidFill>
                  <a:srgbClr val="0B5FAA"/>
                </a:solidFill>
                <a:latin typeface="+mn-ea"/>
              </a:rPr>
              <a:t>520</a:t>
            </a:r>
            <a:r>
              <a:rPr lang="zh-CN" altLang="en-US" sz="2800" dirty="0" smtClean="0">
                <a:solidFill>
                  <a:srgbClr val="0B5FAA"/>
                </a:solidFill>
                <a:latin typeface="Dji-Book"/>
              </a:rPr>
              <a:t>步的位置</a:t>
            </a:r>
            <a:endParaRPr lang="zh-CN" altLang="en-US" sz="2800" dirty="0">
              <a:solidFill>
                <a:srgbClr val="0B5FAA"/>
              </a:solidFill>
              <a:latin typeface="Dji-Book"/>
            </a:endParaRPr>
          </a:p>
        </p:txBody>
      </p:sp>
      <p:sp>
        <p:nvSpPr>
          <p:cNvPr id="9" name="矩形 8"/>
          <p:cNvSpPr/>
          <p:nvPr/>
        </p:nvSpPr>
        <p:spPr>
          <a:xfrm>
            <a:off x="6375924" y="3354707"/>
            <a:ext cx="1326888" cy="583558"/>
          </a:xfrm>
          <a:prstGeom prst="rect">
            <a:avLst/>
          </a:prstGeom>
        </p:spPr>
        <p:txBody>
          <a:bodyPr wrap="square">
            <a:spAutoFit/>
          </a:bodyPr>
          <a:lstStyle/>
          <a:p>
            <a:pPr>
              <a:lnSpc>
                <a:spcPct val="114000"/>
              </a:lnSpc>
            </a:pPr>
            <a:r>
              <a:rPr lang="en-US" altLang="zh-CN" sz="2800" dirty="0" smtClean="0">
                <a:solidFill>
                  <a:schemeClr val="bg1"/>
                </a:solidFill>
                <a:latin typeface="+mn-ea"/>
              </a:rPr>
              <a:t>P</a:t>
            </a:r>
            <a:r>
              <a:rPr lang="zh-CN" altLang="en-US" sz="2800" dirty="0" smtClean="0">
                <a:solidFill>
                  <a:schemeClr val="bg1"/>
                </a:solidFill>
                <a:latin typeface="Dji-Book"/>
              </a:rPr>
              <a:t>控制</a:t>
            </a:r>
            <a:endParaRPr lang="zh-CN" altLang="en-US" sz="2800" dirty="0">
              <a:solidFill>
                <a:schemeClr val="bg1"/>
              </a:solidFill>
              <a:latin typeface="Dji-Book"/>
            </a:endParaRPr>
          </a:p>
        </p:txBody>
      </p:sp>
      <p:sp>
        <p:nvSpPr>
          <p:cNvPr id="10" name="矩形 9"/>
          <p:cNvSpPr/>
          <p:nvPr/>
        </p:nvSpPr>
        <p:spPr>
          <a:xfrm>
            <a:off x="6372618" y="4167046"/>
            <a:ext cx="1387082" cy="583558"/>
          </a:xfrm>
          <a:prstGeom prst="rect">
            <a:avLst/>
          </a:prstGeom>
        </p:spPr>
        <p:txBody>
          <a:bodyPr wrap="square">
            <a:spAutoFit/>
          </a:bodyPr>
          <a:lstStyle/>
          <a:p>
            <a:pPr>
              <a:lnSpc>
                <a:spcPct val="114000"/>
              </a:lnSpc>
            </a:pPr>
            <a:r>
              <a:rPr lang="en-US" altLang="zh-CN" sz="2800" dirty="0" smtClean="0">
                <a:solidFill>
                  <a:schemeClr val="bg1"/>
                </a:solidFill>
                <a:latin typeface="+mn-ea"/>
              </a:rPr>
              <a:t>I</a:t>
            </a:r>
            <a:r>
              <a:rPr lang="zh-CN" altLang="en-US" sz="2800" dirty="0" smtClean="0">
                <a:solidFill>
                  <a:schemeClr val="bg1"/>
                </a:solidFill>
                <a:latin typeface="Dji-Book"/>
              </a:rPr>
              <a:t>控制</a:t>
            </a:r>
            <a:endParaRPr lang="zh-CN" altLang="en-US" sz="2800" dirty="0">
              <a:solidFill>
                <a:schemeClr val="bg1"/>
              </a:solidFill>
              <a:latin typeface="Dji-Book"/>
            </a:endParaRPr>
          </a:p>
        </p:txBody>
      </p:sp>
      <p:sp>
        <p:nvSpPr>
          <p:cNvPr id="11" name="矩形 10"/>
          <p:cNvSpPr/>
          <p:nvPr/>
        </p:nvSpPr>
        <p:spPr>
          <a:xfrm>
            <a:off x="6372618" y="4979385"/>
            <a:ext cx="2660388" cy="541559"/>
          </a:xfrm>
          <a:prstGeom prst="rect">
            <a:avLst/>
          </a:prstGeom>
        </p:spPr>
        <p:txBody>
          <a:bodyPr wrap="square">
            <a:spAutoFit/>
          </a:bodyPr>
          <a:lstStyle/>
          <a:p>
            <a:pPr>
              <a:lnSpc>
                <a:spcPct val="114000"/>
              </a:lnSpc>
            </a:pPr>
            <a:r>
              <a:rPr lang="en-US" altLang="zh-CN" sz="2800" dirty="0">
                <a:solidFill>
                  <a:schemeClr val="bg1"/>
                </a:solidFill>
                <a:latin typeface="+mj-ea"/>
                <a:ea typeface="+mj-ea"/>
              </a:rPr>
              <a:t>D</a:t>
            </a:r>
            <a:r>
              <a:rPr lang="zh-CN" altLang="en-US" sz="2800" dirty="0" smtClean="0">
                <a:solidFill>
                  <a:schemeClr val="bg1"/>
                </a:solidFill>
                <a:latin typeface="Dji-Book"/>
              </a:rPr>
              <a:t>控制</a:t>
            </a:r>
            <a:endParaRPr lang="zh-CN" altLang="en-US" sz="2800" dirty="0">
              <a:solidFill>
                <a:schemeClr val="bg1"/>
              </a:solidFill>
              <a:latin typeface="Dji-Book"/>
            </a:endParaRPr>
          </a:p>
        </p:txBody>
      </p:sp>
      <p:sp>
        <p:nvSpPr>
          <p:cNvPr id="12" name="矩形 11"/>
          <p:cNvSpPr/>
          <p:nvPr/>
        </p:nvSpPr>
        <p:spPr>
          <a:xfrm>
            <a:off x="7931412" y="4167046"/>
            <a:ext cx="4171688" cy="583558"/>
          </a:xfrm>
          <a:prstGeom prst="rect">
            <a:avLst/>
          </a:prstGeom>
        </p:spPr>
        <p:txBody>
          <a:bodyPr wrap="square">
            <a:spAutoFit/>
          </a:bodyPr>
          <a:lstStyle/>
          <a:p>
            <a:pPr>
              <a:lnSpc>
                <a:spcPct val="114000"/>
              </a:lnSpc>
            </a:pPr>
            <a:r>
              <a:rPr lang="zh-CN" altLang="en-US" sz="2800" dirty="0">
                <a:solidFill>
                  <a:srgbClr val="0B5FAA"/>
                </a:solidFill>
                <a:latin typeface="Dji-Book"/>
              </a:rPr>
              <a:t>我等</a:t>
            </a:r>
            <a:r>
              <a:rPr lang="zh-CN" altLang="en-US" sz="2800" dirty="0" smtClean="0">
                <a:solidFill>
                  <a:srgbClr val="0B5FAA"/>
                </a:solidFill>
                <a:latin typeface="Dji-Book"/>
              </a:rPr>
              <a:t>的人他在多远的未来</a:t>
            </a:r>
            <a:endParaRPr lang="zh-CN" altLang="en-US" sz="2800" dirty="0">
              <a:solidFill>
                <a:srgbClr val="0B5FAA"/>
              </a:solidFill>
              <a:latin typeface="Dji-Book"/>
            </a:endParaRPr>
          </a:p>
        </p:txBody>
      </p:sp>
      <p:sp>
        <p:nvSpPr>
          <p:cNvPr id="13" name="矩形 12"/>
          <p:cNvSpPr/>
          <p:nvPr/>
        </p:nvSpPr>
        <p:spPr>
          <a:xfrm>
            <a:off x="7931412" y="3354707"/>
            <a:ext cx="4171688" cy="583558"/>
          </a:xfrm>
          <a:prstGeom prst="rect">
            <a:avLst/>
          </a:prstGeom>
        </p:spPr>
        <p:txBody>
          <a:bodyPr wrap="square">
            <a:spAutoFit/>
          </a:bodyPr>
          <a:lstStyle/>
          <a:p>
            <a:pPr>
              <a:lnSpc>
                <a:spcPct val="114000"/>
              </a:lnSpc>
            </a:pPr>
            <a:r>
              <a:rPr lang="zh-CN" altLang="en-US" sz="2800" dirty="0" smtClean="0">
                <a:solidFill>
                  <a:srgbClr val="0B5FAA"/>
                </a:solidFill>
                <a:latin typeface="Dji-Book"/>
              </a:rPr>
              <a:t>穿越人海只为遇见你</a:t>
            </a:r>
            <a:endParaRPr lang="zh-CN" altLang="en-US" sz="2800" dirty="0">
              <a:solidFill>
                <a:srgbClr val="0B5FAA"/>
              </a:solidFill>
              <a:latin typeface="Dji-Book"/>
            </a:endParaRPr>
          </a:p>
        </p:txBody>
      </p:sp>
      <p:sp>
        <p:nvSpPr>
          <p:cNvPr id="14" name="矩形 13"/>
          <p:cNvSpPr/>
          <p:nvPr/>
        </p:nvSpPr>
        <p:spPr>
          <a:xfrm>
            <a:off x="7931412" y="4979385"/>
            <a:ext cx="4171688" cy="583558"/>
          </a:xfrm>
          <a:prstGeom prst="rect">
            <a:avLst/>
          </a:prstGeom>
        </p:spPr>
        <p:txBody>
          <a:bodyPr wrap="square">
            <a:spAutoFit/>
          </a:bodyPr>
          <a:lstStyle/>
          <a:p>
            <a:pPr>
              <a:lnSpc>
                <a:spcPct val="114000"/>
              </a:lnSpc>
            </a:pPr>
            <a:r>
              <a:rPr lang="zh-CN" altLang="en-US" sz="2800" dirty="0" smtClean="0">
                <a:solidFill>
                  <a:srgbClr val="0B5FAA"/>
                </a:solidFill>
                <a:latin typeface="Dji-Book"/>
              </a:rPr>
              <a:t>默默的靠近你</a:t>
            </a:r>
            <a:endParaRPr lang="zh-CN" altLang="en-US" sz="2800" dirty="0">
              <a:solidFill>
                <a:srgbClr val="0B5FAA"/>
              </a:solidFill>
              <a:latin typeface="Dji-Book"/>
            </a:endParaRPr>
          </a:p>
        </p:txBody>
      </p:sp>
      <p:sp>
        <p:nvSpPr>
          <p:cNvPr id="15" name="矩形 14"/>
          <p:cNvSpPr/>
          <p:nvPr/>
        </p:nvSpPr>
        <p:spPr>
          <a:xfrm>
            <a:off x="6775033" y="1912645"/>
            <a:ext cx="4331534" cy="864211"/>
          </a:xfrm>
          <a:prstGeom prst="rect">
            <a:avLst/>
          </a:prstGeom>
        </p:spPr>
        <p:txBody>
          <a:bodyPr wrap="square">
            <a:spAutoFit/>
          </a:bodyPr>
          <a:lstStyle/>
          <a:p>
            <a:pPr>
              <a:lnSpc>
                <a:spcPct val="114000"/>
              </a:lnSpc>
            </a:pPr>
            <a:r>
              <a:rPr lang="zh-CN" altLang="en-US" sz="4400" dirty="0" smtClean="0">
                <a:solidFill>
                  <a:srgbClr val="0B5FAA"/>
                </a:solidFill>
                <a:latin typeface="Dji-Book"/>
              </a:rPr>
              <a:t>整定就像</a:t>
            </a:r>
            <a:r>
              <a:rPr lang="zh-CN" altLang="en-US" sz="4800" dirty="0" smtClean="0">
                <a:solidFill>
                  <a:srgbClr val="0B5FAA"/>
                </a:solidFill>
                <a:latin typeface="Dji-Book"/>
              </a:rPr>
              <a:t>谈恋爱</a:t>
            </a:r>
            <a:endParaRPr lang="zh-CN" altLang="en-US" sz="4800" dirty="0">
              <a:solidFill>
                <a:srgbClr val="0B5FAA"/>
              </a:solidFill>
              <a:latin typeface="Dji-Book"/>
            </a:endParaRPr>
          </a:p>
        </p:txBody>
      </p:sp>
      <p:sp>
        <p:nvSpPr>
          <p:cNvPr id="18" name="矩形 17"/>
          <p:cNvSpPr/>
          <p:nvPr/>
        </p:nvSpPr>
        <p:spPr>
          <a:xfrm>
            <a:off x="24150" y="4937386"/>
            <a:ext cx="6077260" cy="583558"/>
          </a:xfrm>
          <a:prstGeom prst="rect">
            <a:avLst/>
          </a:prstGeom>
        </p:spPr>
        <p:txBody>
          <a:bodyPr wrap="square">
            <a:spAutoFit/>
          </a:bodyPr>
          <a:lstStyle/>
          <a:p>
            <a:pPr>
              <a:lnSpc>
                <a:spcPct val="114000"/>
              </a:lnSpc>
            </a:pPr>
            <a:r>
              <a:rPr lang="zh-CN" altLang="en-US" sz="2800" dirty="0" smtClean="0">
                <a:solidFill>
                  <a:srgbClr val="0B5FAA"/>
                </a:solidFill>
                <a:latin typeface="Dji-Book"/>
              </a:rPr>
              <a:t>要求你用</a:t>
            </a:r>
            <a:r>
              <a:rPr lang="en-US" altLang="zh-CN" sz="2800" dirty="0" err="1" smtClean="0">
                <a:solidFill>
                  <a:srgbClr val="0B5FAA"/>
                </a:solidFill>
                <a:latin typeface="+mn-ea"/>
              </a:rPr>
              <a:t>pid</a:t>
            </a:r>
            <a:r>
              <a:rPr lang="zh-CN" altLang="en-US" sz="2800" dirty="0" smtClean="0">
                <a:solidFill>
                  <a:srgbClr val="0B5FAA"/>
                </a:solidFill>
                <a:latin typeface="+mn-ea"/>
              </a:rPr>
              <a:t>控制的方法到达她的位置</a:t>
            </a:r>
            <a:endParaRPr lang="zh-CN" altLang="en-US" sz="2800" dirty="0">
              <a:solidFill>
                <a:srgbClr val="0B5FAA"/>
              </a:solidFill>
              <a:latin typeface="+mn-ea"/>
            </a:endParaRPr>
          </a:p>
        </p:txBody>
      </p:sp>
      <p:sp>
        <p:nvSpPr>
          <p:cNvPr id="19" name="矩形 18"/>
          <p:cNvSpPr/>
          <p:nvPr/>
        </p:nvSpPr>
        <p:spPr>
          <a:xfrm>
            <a:off x="110377" y="1912645"/>
            <a:ext cx="5625600" cy="864211"/>
          </a:xfrm>
          <a:prstGeom prst="rect">
            <a:avLst/>
          </a:prstGeom>
        </p:spPr>
        <p:txBody>
          <a:bodyPr wrap="square">
            <a:spAutoFit/>
          </a:bodyPr>
          <a:lstStyle/>
          <a:p>
            <a:pPr>
              <a:lnSpc>
                <a:spcPct val="114000"/>
              </a:lnSpc>
            </a:pPr>
            <a:r>
              <a:rPr lang="en-US" altLang="zh-CN" sz="4400" dirty="0" smtClean="0">
                <a:solidFill>
                  <a:srgbClr val="0B5FAA"/>
                </a:solidFill>
                <a:latin typeface="+mj-ea"/>
                <a:ea typeface="+mj-ea"/>
              </a:rPr>
              <a:t>PID</a:t>
            </a:r>
            <a:r>
              <a:rPr lang="zh-CN" altLang="en-US" sz="4400" dirty="0" smtClean="0">
                <a:solidFill>
                  <a:srgbClr val="0B5FAA"/>
                </a:solidFill>
                <a:latin typeface="+mj-ea"/>
                <a:ea typeface="+mj-ea"/>
              </a:rPr>
              <a:t>控制就像追女神</a:t>
            </a:r>
            <a:endParaRPr lang="zh-CN" altLang="en-US" sz="4400" dirty="0">
              <a:solidFill>
                <a:srgbClr val="0B5FAA"/>
              </a:solidFill>
              <a:latin typeface="Dji-Book"/>
            </a:endParaRPr>
          </a:p>
        </p:txBody>
      </p:sp>
    </p:spTree>
    <p:extLst>
      <p:ext uri="{BB962C8B-B14F-4D97-AF65-F5344CB8AC3E}">
        <p14:creationId xmlns:p14="http://schemas.microsoft.com/office/powerpoint/2010/main" val="60233540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p:bldP spid="14" grpId="0"/>
      <p:bldP spid="15" grpId="0"/>
      <p:bldP spid="18"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3194252" y="450000"/>
            <a:ext cx="6156850" cy="707886"/>
          </a:xfrm>
          <a:prstGeom prst="rect">
            <a:avLst/>
          </a:prstGeom>
        </p:spPr>
        <p:txBody>
          <a:bodyPr wrap="square">
            <a:spAutoFit/>
          </a:bodyPr>
          <a:lstStyle/>
          <a:p>
            <a:pPr>
              <a:lnSpc>
                <a:spcPct val="125000"/>
              </a:lnSpc>
            </a:pPr>
            <a:r>
              <a:rPr lang="en-US" altLang="zh-CN" sz="3200" dirty="0" err="1" smtClean="0">
                <a:latin typeface="+mn-ea"/>
              </a:rPr>
              <a:t>Pid</a:t>
            </a:r>
            <a:r>
              <a:rPr lang="zh-CN" altLang="en-US" sz="3200" dirty="0" smtClean="0">
                <a:latin typeface="+mn-ea"/>
              </a:rPr>
              <a:t>函数在程序中的具体体现</a:t>
            </a:r>
            <a:endParaRPr lang="zh-CN" altLang="en-US" sz="3200" dirty="0">
              <a:latin typeface="+mn-ea"/>
            </a:endParaRPr>
          </a:p>
        </p:txBody>
      </p:sp>
      <p:sp>
        <p:nvSpPr>
          <p:cNvPr id="5" name="矩形 4"/>
          <p:cNvSpPr/>
          <p:nvPr/>
        </p:nvSpPr>
        <p:spPr>
          <a:xfrm>
            <a:off x="3973520" y="2660791"/>
            <a:ext cx="2559085" cy="513346"/>
          </a:xfrm>
          <a:prstGeom prst="rect">
            <a:avLst/>
          </a:prstGeom>
        </p:spPr>
        <p:txBody>
          <a:bodyPr wrap="square">
            <a:spAutoFit/>
          </a:bodyPr>
          <a:lstStyle/>
          <a:p>
            <a:pPr>
              <a:lnSpc>
                <a:spcPct val="114000"/>
              </a:lnSpc>
            </a:pPr>
            <a:r>
              <a:rPr lang="zh-CN" altLang="en-US" sz="2400" dirty="0" smtClean="0">
                <a:solidFill>
                  <a:srgbClr val="0B5FAA"/>
                </a:solidFill>
                <a:latin typeface="Dji-Book"/>
              </a:rPr>
              <a:t>配置</a:t>
            </a:r>
            <a:r>
              <a:rPr lang="en-US" altLang="zh-CN" sz="2400" dirty="0" err="1" smtClean="0">
                <a:solidFill>
                  <a:srgbClr val="0B5FAA"/>
                </a:solidFill>
                <a:latin typeface="+mj-ea"/>
                <a:ea typeface="+mj-ea"/>
              </a:rPr>
              <a:t>pid</a:t>
            </a:r>
            <a:endParaRPr lang="zh-CN" altLang="en-US" sz="2400" dirty="0">
              <a:solidFill>
                <a:srgbClr val="0B5FAA"/>
              </a:solidFill>
              <a:latin typeface="+mj-ea"/>
              <a:ea typeface="+mj-ea"/>
            </a:endParaRPr>
          </a:p>
        </p:txBody>
      </p:sp>
      <p:sp>
        <p:nvSpPr>
          <p:cNvPr id="6" name="矩形 5"/>
          <p:cNvSpPr/>
          <p:nvPr/>
        </p:nvSpPr>
        <p:spPr>
          <a:xfrm>
            <a:off x="3973520" y="3713695"/>
            <a:ext cx="1694112" cy="513346"/>
          </a:xfrm>
          <a:prstGeom prst="rect">
            <a:avLst/>
          </a:prstGeom>
        </p:spPr>
        <p:txBody>
          <a:bodyPr wrap="square">
            <a:spAutoFit/>
          </a:bodyPr>
          <a:lstStyle/>
          <a:p>
            <a:pPr>
              <a:lnSpc>
                <a:spcPct val="114000"/>
              </a:lnSpc>
            </a:pPr>
            <a:r>
              <a:rPr lang="zh-CN" altLang="en-US" sz="2400" dirty="0" smtClean="0">
                <a:solidFill>
                  <a:srgbClr val="0B5FAA"/>
                </a:solidFill>
                <a:latin typeface="Dji-Book"/>
              </a:rPr>
              <a:t>整定</a:t>
            </a:r>
            <a:r>
              <a:rPr lang="en-US" altLang="zh-CN" sz="2400" dirty="0" err="1" smtClean="0">
                <a:solidFill>
                  <a:srgbClr val="0B5FAA"/>
                </a:solidFill>
                <a:latin typeface="+mj-ea"/>
                <a:ea typeface="+mj-ea"/>
              </a:rPr>
              <a:t>pid</a:t>
            </a:r>
            <a:endParaRPr lang="zh-CN" altLang="en-US" sz="2400" dirty="0">
              <a:solidFill>
                <a:srgbClr val="0B5FAA"/>
              </a:solidFill>
              <a:latin typeface="+mj-ea"/>
              <a:ea typeface="+mj-ea"/>
            </a:endParaRPr>
          </a:p>
        </p:txBody>
      </p:sp>
    </p:spTree>
    <p:extLst>
      <p:ext uri="{BB962C8B-B14F-4D97-AF65-F5344CB8AC3E}">
        <p14:creationId xmlns:p14="http://schemas.microsoft.com/office/powerpoint/2010/main" val="1867753475"/>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3773032" y="450000"/>
            <a:ext cx="5530137" cy="707886"/>
          </a:xfrm>
          <a:prstGeom prst="rect">
            <a:avLst/>
          </a:prstGeom>
        </p:spPr>
        <p:txBody>
          <a:bodyPr wrap="square">
            <a:spAutoFit/>
          </a:bodyPr>
          <a:lstStyle/>
          <a:p>
            <a:pPr>
              <a:lnSpc>
                <a:spcPct val="125000"/>
              </a:lnSpc>
            </a:pPr>
            <a:r>
              <a:rPr lang="en-US" altLang="zh-CN" sz="3200" dirty="0" smtClean="0">
                <a:latin typeface="+mn-ea"/>
              </a:rPr>
              <a:t>820R</a:t>
            </a:r>
            <a:r>
              <a:rPr lang="zh-CN" altLang="en-US" sz="3200" dirty="0" smtClean="0">
                <a:latin typeface="+mn-ea"/>
              </a:rPr>
              <a:t>电调、</a:t>
            </a:r>
            <a:r>
              <a:rPr lang="en-US" altLang="zh-CN" sz="3200" dirty="0" smtClean="0">
                <a:latin typeface="+mn-ea"/>
              </a:rPr>
              <a:t>3510</a:t>
            </a:r>
            <a:r>
              <a:rPr lang="zh-CN" altLang="en-US" sz="3200" dirty="0" smtClean="0">
                <a:solidFill>
                  <a:srgbClr val="FF0000"/>
                </a:solidFill>
                <a:latin typeface="+mn-ea"/>
              </a:rPr>
              <a:t>搬砖</a:t>
            </a:r>
            <a:r>
              <a:rPr lang="zh-CN" altLang="en-US" sz="3200" dirty="0" smtClean="0">
                <a:latin typeface="+mn-ea"/>
              </a:rPr>
              <a:t>套件</a:t>
            </a:r>
            <a:endParaRPr lang="zh-CN" altLang="en-US" sz="3200" dirty="0">
              <a:latin typeface="+mn-ea"/>
            </a:endParaRPr>
          </a:p>
        </p:txBody>
      </p:sp>
      <p:sp>
        <p:nvSpPr>
          <p:cNvPr id="5" name="矩形 4"/>
          <p:cNvSpPr/>
          <p:nvPr/>
        </p:nvSpPr>
        <p:spPr>
          <a:xfrm>
            <a:off x="7624014" y="4015024"/>
            <a:ext cx="3358311" cy="513346"/>
          </a:xfrm>
          <a:prstGeom prst="rect">
            <a:avLst/>
          </a:prstGeom>
        </p:spPr>
        <p:txBody>
          <a:bodyPr wrap="square">
            <a:spAutoFit/>
          </a:bodyPr>
          <a:lstStyle/>
          <a:p>
            <a:pPr>
              <a:lnSpc>
                <a:spcPct val="114000"/>
              </a:lnSpc>
            </a:pPr>
            <a:r>
              <a:rPr lang="zh-CN" altLang="en-US" sz="2400" dirty="0" smtClean="0">
                <a:solidFill>
                  <a:srgbClr val="0B5FAA"/>
                </a:solidFill>
                <a:latin typeface="Dji-Book"/>
              </a:rPr>
              <a:t>电机的校准以及</a:t>
            </a:r>
            <a:r>
              <a:rPr lang="en-US" altLang="zh-CN" sz="2400" dirty="0" smtClean="0">
                <a:solidFill>
                  <a:srgbClr val="0B5FAA"/>
                </a:solidFill>
                <a:latin typeface="+mn-ea"/>
              </a:rPr>
              <a:t>ID</a:t>
            </a:r>
            <a:r>
              <a:rPr lang="zh-CN" altLang="en-US" sz="2400" dirty="0" smtClean="0">
                <a:solidFill>
                  <a:srgbClr val="0B5FAA"/>
                </a:solidFill>
                <a:latin typeface="Dji-Book"/>
              </a:rPr>
              <a:t>配置</a:t>
            </a:r>
            <a:endParaRPr lang="zh-CN" altLang="en-US" sz="2400" dirty="0">
              <a:solidFill>
                <a:srgbClr val="0B5FAA"/>
              </a:solidFill>
              <a:latin typeface="Dji-Book"/>
            </a:endParaRPr>
          </a:p>
        </p:txBody>
      </p:sp>
      <p:pic>
        <p:nvPicPr>
          <p:cNvPr id="6" name="图片 5" descr="C:\Users\xavier.fan\AppData\Local\Temp\_dji_screenshot_1496838376522.png"/>
          <p:cNvPicPr/>
          <p:nvPr/>
        </p:nvPicPr>
        <p:blipFill>
          <a:blip r:embed="rId2">
            <a:extLst>
              <a:ext uri="{28A0092B-C50C-407E-A947-70E740481C1C}">
                <a14:useLocalDpi xmlns:a14="http://schemas.microsoft.com/office/drawing/2010/main" val="0"/>
              </a:ext>
            </a:extLst>
          </a:blip>
          <a:srcRect/>
          <a:stretch>
            <a:fillRect/>
          </a:stretch>
        </p:blipFill>
        <p:spPr bwMode="auto">
          <a:xfrm>
            <a:off x="771525" y="2581275"/>
            <a:ext cx="5210175" cy="3030868"/>
          </a:xfrm>
          <a:prstGeom prst="rect">
            <a:avLst/>
          </a:prstGeom>
          <a:noFill/>
          <a:ln>
            <a:noFill/>
          </a:ln>
        </p:spPr>
      </p:pic>
      <p:sp>
        <p:nvSpPr>
          <p:cNvPr id="8" name="矩形 7"/>
          <p:cNvSpPr/>
          <p:nvPr/>
        </p:nvSpPr>
        <p:spPr>
          <a:xfrm>
            <a:off x="7624014" y="5046203"/>
            <a:ext cx="2834435" cy="513346"/>
          </a:xfrm>
          <a:prstGeom prst="rect">
            <a:avLst/>
          </a:prstGeom>
        </p:spPr>
        <p:txBody>
          <a:bodyPr wrap="square">
            <a:spAutoFit/>
          </a:bodyPr>
          <a:lstStyle/>
          <a:p>
            <a:pPr>
              <a:lnSpc>
                <a:spcPct val="114000"/>
              </a:lnSpc>
            </a:pPr>
            <a:r>
              <a:rPr lang="en-US" altLang="zh-CN" sz="2400" dirty="0" err="1" smtClean="0">
                <a:solidFill>
                  <a:srgbClr val="0B5FAA"/>
                </a:solidFill>
                <a:latin typeface="+mn-ea"/>
              </a:rPr>
              <a:t>Pid</a:t>
            </a:r>
            <a:r>
              <a:rPr lang="zh-CN" altLang="en-US" sz="2400" dirty="0" smtClean="0">
                <a:solidFill>
                  <a:srgbClr val="0B5FAA"/>
                </a:solidFill>
                <a:latin typeface="Dji-Book"/>
              </a:rPr>
              <a:t>函数参数配置</a:t>
            </a:r>
            <a:endParaRPr lang="zh-CN" altLang="en-US" sz="2400" dirty="0">
              <a:solidFill>
                <a:srgbClr val="0B5FAA"/>
              </a:solidFill>
              <a:latin typeface="Dji-Book"/>
            </a:endParaRPr>
          </a:p>
        </p:txBody>
      </p:sp>
      <p:sp>
        <p:nvSpPr>
          <p:cNvPr id="10" name="矩形 9"/>
          <p:cNvSpPr/>
          <p:nvPr/>
        </p:nvSpPr>
        <p:spPr>
          <a:xfrm>
            <a:off x="7624015" y="2983845"/>
            <a:ext cx="2577260" cy="513346"/>
          </a:xfrm>
          <a:prstGeom prst="rect">
            <a:avLst/>
          </a:prstGeom>
        </p:spPr>
        <p:txBody>
          <a:bodyPr wrap="square">
            <a:spAutoFit/>
          </a:bodyPr>
          <a:lstStyle/>
          <a:p>
            <a:pPr>
              <a:lnSpc>
                <a:spcPct val="114000"/>
              </a:lnSpc>
            </a:pPr>
            <a:r>
              <a:rPr lang="en-US" altLang="zh-CN" sz="2400" dirty="0" smtClean="0">
                <a:solidFill>
                  <a:srgbClr val="0B5FAA"/>
                </a:solidFill>
                <a:latin typeface="+mn-ea"/>
              </a:rPr>
              <a:t>CAN</a:t>
            </a:r>
            <a:r>
              <a:rPr lang="zh-CN" altLang="en-US" sz="2400" dirty="0" smtClean="0">
                <a:solidFill>
                  <a:srgbClr val="0B5FAA"/>
                </a:solidFill>
                <a:latin typeface="Dji-Book"/>
              </a:rPr>
              <a:t>线的配置</a:t>
            </a:r>
            <a:endParaRPr lang="zh-CN" altLang="en-US" sz="2400" dirty="0">
              <a:solidFill>
                <a:srgbClr val="0B5FAA"/>
              </a:solidFill>
              <a:latin typeface="Dji-Book"/>
            </a:endParaRPr>
          </a:p>
        </p:txBody>
      </p:sp>
      <p:sp>
        <p:nvSpPr>
          <p:cNvPr id="11" name="文本框 111"/>
          <p:cNvSpPr txBox="1"/>
          <p:nvPr/>
        </p:nvSpPr>
        <p:spPr>
          <a:xfrm>
            <a:off x="2281826" y="5858465"/>
            <a:ext cx="2486579" cy="400110"/>
          </a:xfrm>
          <a:prstGeom prst="rect">
            <a:avLst/>
          </a:prstGeom>
          <a:noFill/>
        </p:spPr>
        <p:txBody>
          <a:bodyPr wrap="none" rtlCol="0">
            <a:spAutoFit/>
          </a:bodyPr>
          <a:lstStyle/>
          <a:p>
            <a:pPr algn="ctr"/>
            <a:r>
              <a:rPr lang="en-US" altLang="zh-CN" sz="2000" dirty="0" smtClean="0">
                <a:solidFill>
                  <a:schemeClr val="bg1"/>
                </a:solidFill>
                <a:latin typeface="+mn-ea"/>
              </a:rPr>
              <a:t>RM3510</a:t>
            </a:r>
            <a:r>
              <a:rPr lang="zh-CN" altLang="en-US" sz="2000" dirty="0" smtClean="0">
                <a:solidFill>
                  <a:schemeClr val="bg1"/>
                </a:solidFill>
                <a:latin typeface="Dji-Bold"/>
              </a:rPr>
              <a:t>电机接线图</a:t>
            </a:r>
            <a:endParaRPr lang="zh-CN" altLang="en-US" sz="2000" dirty="0">
              <a:solidFill>
                <a:schemeClr val="bg1"/>
              </a:solidFill>
              <a:latin typeface="Dji-Bold"/>
            </a:endParaRPr>
          </a:p>
        </p:txBody>
      </p:sp>
    </p:spTree>
    <p:extLst>
      <p:ext uri="{BB962C8B-B14F-4D97-AF65-F5344CB8AC3E}">
        <p14:creationId xmlns:p14="http://schemas.microsoft.com/office/powerpoint/2010/main" val="36883567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a:spLocks noChangeAspect="1"/>
          </p:cNvSpPr>
          <p:nvPr/>
        </p:nvSpPr>
        <p:spPr>
          <a:xfrm>
            <a:off x="760238" y="716692"/>
            <a:ext cx="300778" cy="300778"/>
          </a:xfrm>
          <a:prstGeom prst="ellipse">
            <a:avLst/>
          </a:prstGeom>
          <a:solidFill>
            <a:schemeClr val="tx1"/>
          </a:solidFill>
          <a:ln w="28575">
            <a:solidFill>
              <a:srgbClr val="0B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479717" y="2287191"/>
            <a:ext cx="2313454" cy="707886"/>
          </a:xfrm>
          <a:prstGeom prst="rect">
            <a:avLst/>
          </a:prstGeom>
          <a:noFill/>
        </p:spPr>
        <p:txBody>
          <a:bodyPr wrap="none" rtlCol="0">
            <a:spAutoFit/>
          </a:bodyPr>
          <a:lstStyle>
            <a:defPPr>
              <a:defRPr lang="zh-CN"/>
            </a:defPPr>
            <a:lvl1pPr>
              <a:defRPr sz="1600" spc="150">
                <a:solidFill>
                  <a:srgbClr val="3AC4C4"/>
                </a:solidFill>
                <a:latin typeface="+mj-lt"/>
              </a:defRPr>
            </a:lvl1pPr>
          </a:lstStyle>
          <a:p>
            <a:r>
              <a:rPr lang="zh-CN" altLang="en-US" sz="4000" b="1" dirty="0" smtClean="0">
                <a:solidFill>
                  <a:srgbClr val="0B5FAA"/>
                </a:solidFill>
                <a:latin typeface="Dji-Bold"/>
              </a:rPr>
              <a:t>功能作用</a:t>
            </a:r>
            <a:endParaRPr lang="zh-CN" altLang="en-US" sz="4000" b="1" dirty="0">
              <a:solidFill>
                <a:srgbClr val="0B5FAA"/>
              </a:solidFill>
              <a:latin typeface="Dji-Bold"/>
            </a:endParaRPr>
          </a:p>
        </p:txBody>
      </p:sp>
      <p:sp>
        <p:nvSpPr>
          <p:cNvPr id="15" name="文本框 14"/>
          <p:cNvSpPr txBox="1"/>
          <p:nvPr/>
        </p:nvSpPr>
        <p:spPr>
          <a:xfrm>
            <a:off x="1293427" y="528440"/>
            <a:ext cx="4975568" cy="646331"/>
          </a:xfrm>
          <a:prstGeom prst="rect">
            <a:avLst/>
          </a:prstGeom>
          <a:noFill/>
        </p:spPr>
        <p:txBody>
          <a:bodyPr wrap="square" rtlCol="0">
            <a:spAutoFit/>
          </a:bodyPr>
          <a:lstStyle>
            <a:defPPr>
              <a:defRPr lang="zh-CN"/>
            </a:defPPr>
            <a:lvl1pPr>
              <a:defRPr sz="1600" spc="150">
                <a:solidFill>
                  <a:srgbClr val="3AC4C4"/>
                </a:solidFill>
                <a:latin typeface="+mj-lt"/>
              </a:defRPr>
            </a:lvl1pPr>
          </a:lstStyle>
          <a:p>
            <a:r>
              <a:rPr lang="zh-CN" altLang="en-US" sz="3600" b="1" dirty="0" smtClean="0">
                <a:solidFill>
                  <a:srgbClr val="0B5FAA"/>
                </a:solidFill>
                <a:latin typeface="Dji-Bold"/>
              </a:rPr>
              <a:t>开关式传感器使用介绍</a:t>
            </a:r>
            <a:endParaRPr lang="zh-CN" altLang="en-US" sz="3600" b="1" dirty="0">
              <a:solidFill>
                <a:srgbClr val="0B5FAA"/>
              </a:solidFill>
              <a:latin typeface="Dji-Bold"/>
            </a:endParaRPr>
          </a:p>
        </p:txBody>
      </p:sp>
      <p:sp>
        <p:nvSpPr>
          <p:cNvPr id="18" name="文本框 17"/>
          <p:cNvSpPr txBox="1"/>
          <p:nvPr/>
        </p:nvSpPr>
        <p:spPr>
          <a:xfrm>
            <a:off x="4479717" y="4107497"/>
            <a:ext cx="2313454" cy="707886"/>
          </a:xfrm>
          <a:prstGeom prst="rect">
            <a:avLst/>
          </a:prstGeom>
          <a:noFill/>
        </p:spPr>
        <p:txBody>
          <a:bodyPr wrap="none" rtlCol="0">
            <a:spAutoFit/>
          </a:bodyPr>
          <a:lstStyle>
            <a:defPPr>
              <a:defRPr lang="zh-CN"/>
            </a:defPPr>
            <a:lvl1pPr>
              <a:defRPr sz="1600" spc="150">
                <a:solidFill>
                  <a:srgbClr val="3AC4C4"/>
                </a:solidFill>
                <a:latin typeface="+mj-lt"/>
              </a:defRPr>
            </a:lvl1pPr>
          </a:lstStyle>
          <a:p>
            <a:r>
              <a:rPr lang="zh-CN" altLang="en-US" sz="4000" b="1" dirty="0" smtClean="0">
                <a:solidFill>
                  <a:srgbClr val="0B5FAA"/>
                </a:solidFill>
                <a:latin typeface="Dji-Bold"/>
              </a:rPr>
              <a:t>使用方法</a:t>
            </a:r>
            <a:endParaRPr lang="zh-CN" altLang="en-US" sz="4000" b="1" dirty="0">
              <a:solidFill>
                <a:srgbClr val="0B5FAA"/>
              </a:solidFill>
              <a:latin typeface="Dji-Bold"/>
            </a:endParaRPr>
          </a:p>
        </p:txBody>
      </p:sp>
    </p:spTree>
    <p:extLst>
      <p:ext uri="{BB962C8B-B14F-4D97-AF65-F5344CB8AC3E}">
        <p14:creationId xmlns:p14="http://schemas.microsoft.com/office/powerpoint/2010/main" val="1458434576"/>
      </p:ext>
    </p:extLst>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4301599" y="450000"/>
            <a:ext cx="3588801" cy="707886"/>
          </a:xfrm>
          <a:prstGeom prst="rect">
            <a:avLst/>
          </a:prstGeom>
        </p:spPr>
        <p:txBody>
          <a:bodyPr wrap="square">
            <a:spAutoFit/>
          </a:bodyPr>
          <a:lstStyle/>
          <a:p>
            <a:pPr>
              <a:lnSpc>
                <a:spcPct val="125000"/>
              </a:lnSpc>
            </a:pPr>
            <a:r>
              <a:rPr lang="zh-CN" altLang="en-US" sz="3200" dirty="0">
                <a:latin typeface="+mn-ea"/>
              </a:rPr>
              <a:t>搬</a:t>
            </a:r>
            <a:r>
              <a:rPr lang="zh-CN" altLang="en-US" sz="3200" dirty="0" smtClean="0">
                <a:latin typeface="+mn-ea"/>
              </a:rPr>
              <a:t>砖前的准备之</a:t>
            </a:r>
            <a:endParaRPr lang="zh-CN" altLang="en-US" sz="3200" dirty="0">
              <a:latin typeface="+mn-ea"/>
            </a:endParaRPr>
          </a:p>
        </p:txBody>
      </p:sp>
      <p:sp>
        <p:nvSpPr>
          <p:cNvPr id="5" name="矩形 4"/>
          <p:cNvSpPr/>
          <p:nvPr/>
        </p:nvSpPr>
        <p:spPr>
          <a:xfrm>
            <a:off x="4052454" y="3321968"/>
            <a:ext cx="4087089" cy="794064"/>
          </a:xfrm>
          <a:prstGeom prst="rect">
            <a:avLst/>
          </a:prstGeom>
        </p:spPr>
        <p:txBody>
          <a:bodyPr wrap="square">
            <a:spAutoFit/>
          </a:bodyPr>
          <a:lstStyle/>
          <a:p>
            <a:pPr>
              <a:lnSpc>
                <a:spcPct val="114000"/>
              </a:lnSpc>
            </a:pPr>
            <a:r>
              <a:rPr lang="en-US" altLang="zh-CN" sz="4000" dirty="0" smtClean="0">
                <a:solidFill>
                  <a:srgbClr val="0B5FAA"/>
                </a:solidFill>
                <a:latin typeface="+mn-ea"/>
              </a:rPr>
              <a:t>CAN</a:t>
            </a:r>
            <a:r>
              <a:rPr lang="zh-CN" altLang="en-US" sz="4000" dirty="0" smtClean="0">
                <a:solidFill>
                  <a:srgbClr val="0B5FAA"/>
                </a:solidFill>
                <a:latin typeface="+mn-ea"/>
              </a:rPr>
              <a:t>总</a:t>
            </a:r>
            <a:r>
              <a:rPr lang="zh-CN" altLang="en-US" sz="4000" dirty="0" smtClean="0">
                <a:solidFill>
                  <a:srgbClr val="0B5FAA"/>
                </a:solidFill>
                <a:latin typeface="Dji-Book"/>
              </a:rPr>
              <a:t>线的配置</a:t>
            </a:r>
            <a:endParaRPr lang="zh-CN" altLang="en-US" sz="4000" dirty="0">
              <a:solidFill>
                <a:srgbClr val="0B5FAA"/>
              </a:solidFill>
              <a:latin typeface="Dji-Book"/>
            </a:endParaRPr>
          </a:p>
        </p:txBody>
      </p:sp>
    </p:spTree>
    <p:extLst>
      <p:ext uri="{BB962C8B-B14F-4D97-AF65-F5344CB8AC3E}">
        <p14:creationId xmlns:p14="http://schemas.microsoft.com/office/powerpoint/2010/main" val="3365505819"/>
      </p:ext>
    </p:extLst>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4301599" y="450000"/>
            <a:ext cx="3588801" cy="707886"/>
          </a:xfrm>
          <a:prstGeom prst="rect">
            <a:avLst/>
          </a:prstGeom>
        </p:spPr>
        <p:txBody>
          <a:bodyPr wrap="square">
            <a:spAutoFit/>
          </a:bodyPr>
          <a:lstStyle/>
          <a:p>
            <a:pPr>
              <a:lnSpc>
                <a:spcPct val="125000"/>
              </a:lnSpc>
            </a:pPr>
            <a:r>
              <a:rPr lang="zh-CN" altLang="en-US" sz="3200" dirty="0">
                <a:latin typeface="+mn-ea"/>
              </a:rPr>
              <a:t>搬</a:t>
            </a:r>
            <a:r>
              <a:rPr lang="zh-CN" altLang="en-US" sz="3200" dirty="0" smtClean="0">
                <a:latin typeface="+mn-ea"/>
              </a:rPr>
              <a:t>砖前的准备之</a:t>
            </a:r>
            <a:endParaRPr lang="zh-CN" altLang="en-US" sz="3200" dirty="0">
              <a:latin typeface="+mn-ea"/>
            </a:endParaRPr>
          </a:p>
        </p:txBody>
      </p:sp>
      <p:sp>
        <p:nvSpPr>
          <p:cNvPr id="5" name="矩形 4"/>
          <p:cNvSpPr/>
          <p:nvPr/>
        </p:nvSpPr>
        <p:spPr>
          <a:xfrm>
            <a:off x="3499964" y="3136092"/>
            <a:ext cx="5602772" cy="794064"/>
          </a:xfrm>
          <a:prstGeom prst="rect">
            <a:avLst/>
          </a:prstGeom>
        </p:spPr>
        <p:txBody>
          <a:bodyPr wrap="square">
            <a:spAutoFit/>
          </a:bodyPr>
          <a:lstStyle/>
          <a:p>
            <a:pPr>
              <a:lnSpc>
                <a:spcPct val="114000"/>
              </a:lnSpc>
            </a:pPr>
            <a:r>
              <a:rPr lang="zh-CN" altLang="en-US" sz="4000" dirty="0" smtClean="0">
                <a:solidFill>
                  <a:srgbClr val="0B5FAA"/>
                </a:solidFill>
                <a:latin typeface="Dji-Book"/>
              </a:rPr>
              <a:t>电机的校准以及</a:t>
            </a:r>
            <a:r>
              <a:rPr lang="en-US" altLang="zh-CN" sz="4000" dirty="0" smtClean="0">
                <a:solidFill>
                  <a:srgbClr val="0B5FAA"/>
                </a:solidFill>
                <a:latin typeface="+mn-ea"/>
              </a:rPr>
              <a:t>ID</a:t>
            </a:r>
            <a:r>
              <a:rPr lang="zh-CN" altLang="en-US" sz="4000" dirty="0" smtClean="0">
                <a:solidFill>
                  <a:srgbClr val="0B5FAA"/>
                </a:solidFill>
                <a:latin typeface="Dji-Book"/>
              </a:rPr>
              <a:t>配置</a:t>
            </a:r>
            <a:endParaRPr lang="zh-CN" altLang="en-US" sz="4000" dirty="0">
              <a:solidFill>
                <a:srgbClr val="0B5FAA"/>
              </a:solidFill>
              <a:latin typeface="Dji-Book"/>
            </a:endParaRPr>
          </a:p>
        </p:txBody>
      </p:sp>
    </p:spTree>
    <p:extLst>
      <p:ext uri="{BB962C8B-B14F-4D97-AF65-F5344CB8AC3E}">
        <p14:creationId xmlns:p14="http://schemas.microsoft.com/office/powerpoint/2010/main" val="3054212578"/>
      </p:ext>
    </p:extLst>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4301599" y="450000"/>
            <a:ext cx="3588801" cy="707886"/>
          </a:xfrm>
          <a:prstGeom prst="rect">
            <a:avLst/>
          </a:prstGeom>
        </p:spPr>
        <p:txBody>
          <a:bodyPr wrap="square">
            <a:spAutoFit/>
          </a:bodyPr>
          <a:lstStyle/>
          <a:p>
            <a:pPr>
              <a:lnSpc>
                <a:spcPct val="125000"/>
              </a:lnSpc>
            </a:pPr>
            <a:r>
              <a:rPr lang="zh-CN" altLang="en-US" sz="3200" dirty="0">
                <a:latin typeface="+mn-ea"/>
              </a:rPr>
              <a:t>搬</a:t>
            </a:r>
            <a:r>
              <a:rPr lang="zh-CN" altLang="en-US" sz="3200" dirty="0" smtClean="0">
                <a:latin typeface="+mn-ea"/>
              </a:rPr>
              <a:t>砖前的准备之</a:t>
            </a:r>
            <a:endParaRPr lang="zh-CN" altLang="en-US" sz="3200" dirty="0">
              <a:latin typeface="+mn-ea"/>
            </a:endParaRPr>
          </a:p>
        </p:txBody>
      </p:sp>
      <p:sp>
        <p:nvSpPr>
          <p:cNvPr id="8" name="矩形 7"/>
          <p:cNvSpPr/>
          <p:nvPr/>
        </p:nvSpPr>
        <p:spPr>
          <a:xfrm>
            <a:off x="4053004" y="3193757"/>
            <a:ext cx="4234710" cy="794064"/>
          </a:xfrm>
          <a:prstGeom prst="rect">
            <a:avLst/>
          </a:prstGeom>
        </p:spPr>
        <p:txBody>
          <a:bodyPr wrap="square">
            <a:spAutoFit/>
          </a:bodyPr>
          <a:lstStyle/>
          <a:p>
            <a:pPr>
              <a:lnSpc>
                <a:spcPct val="114000"/>
              </a:lnSpc>
            </a:pPr>
            <a:r>
              <a:rPr lang="en-US" altLang="zh-CN" sz="4000" dirty="0" err="1" smtClean="0">
                <a:solidFill>
                  <a:srgbClr val="0B5FAA"/>
                </a:solidFill>
                <a:latin typeface="+mn-ea"/>
              </a:rPr>
              <a:t>Pid</a:t>
            </a:r>
            <a:r>
              <a:rPr lang="zh-CN" altLang="en-US" sz="4000" dirty="0" smtClean="0">
                <a:solidFill>
                  <a:srgbClr val="0B5FAA"/>
                </a:solidFill>
                <a:latin typeface="Dji-Book"/>
              </a:rPr>
              <a:t>函数参数配置</a:t>
            </a:r>
            <a:endParaRPr lang="zh-CN" altLang="en-US" sz="4000" dirty="0">
              <a:solidFill>
                <a:srgbClr val="0B5FAA"/>
              </a:solidFill>
              <a:latin typeface="Dji-Book"/>
            </a:endParaRPr>
          </a:p>
        </p:txBody>
      </p:sp>
    </p:spTree>
    <p:extLst>
      <p:ext uri="{BB962C8B-B14F-4D97-AF65-F5344CB8AC3E}">
        <p14:creationId xmlns:p14="http://schemas.microsoft.com/office/powerpoint/2010/main" val="3867321722"/>
      </p:ext>
    </p:extLst>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06836" y="3916944"/>
            <a:ext cx="10512425" cy="836839"/>
          </a:xfrm>
        </p:spPr>
        <p:txBody>
          <a:bodyPr>
            <a:normAutofit fontScale="90000"/>
          </a:bodyPr>
          <a:lstStyle/>
          <a:p>
            <a:r>
              <a:rPr lang="en-US" altLang="zh-CN" sz="6600" dirty="0" smtClean="0">
                <a:solidFill>
                  <a:schemeClr val="bg1">
                    <a:lumMod val="50000"/>
                    <a:lumOff val="50000"/>
                  </a:schemeClr>
                </a:solidFill>
                <a:latin typeface="+mn-ea"/>
                <a:ea typeface="+mn-ea"/>
              </a:rPr>
              <a:t>ONE MORE THING</a:t>
            </a:r>
            <a:endParaRPr lang="zh-CN" altLang="en-US" sz="6600" dirty="0">
              <a:solidFill>
                <a:schemeClr val="bg1">
                  <a:lumMod val="50000"/>
                  <a:lumOff val="50000"/>
                </a:schemeClr>
              </a:solidFill>
              <a:latin typeface="+mn-ea"/>
              <a:ea typeface="+mn-ea"/>
            </a:endParaRPr>
          </a:p>
        </p:txBody>
      </p:sp>
    </p:spTree>
    <p:extLst>
      <p:ext uri="{BB962C8B-B14F-4D97-AF65-F5344CB8AC3E}">
        <p14:creationId xmlns:p14="http://schemas.microsoft.com/office/powerpoint/2010/main" val="4079279512"/>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3366189" y="450000"/>
            <a:ext cx="4680911" cy="707886"/>
          </a:xfrm>
          <a:prstGeom prst="rect">
            <a:avLst/>
          </a:prstGeom>
        </p:spPr>
        <p:txBody>
          <a:bodyPr wrap="square">
            <a:spAutoFit/>
          </a:bodyPr>
          <a:lstStyle/>
          <a:p>
            <a:pPr>
              <a:lnSpc>
                <a:spcPct val="125000"/>
              </a:lnSpc>
            </a:pPr>
            <a:r>
              <a:rPr lang="zh-CN" altLang="en-US" sz="3200" dirty="0" smtClean="0">
                <a:latin typeface="Dji-Book"/>
              </a:rPr>
              <a:t>开关式传感器的功能介绍</a:t>
            </a:r>
            <a:endParaRPr lang="zh-CN" altLang="en-US" sz="3200" dirty="0">
              <a:latin typeface="Dji-Book"/>
            </a:endParaRPr>
          </a:p>
        </p:txBody>
      </p:sp>
      <p:pic>
        <p:nvPicPr>
          <p:cNvPr id="23" name="Picture 4" descr="C:\Users\xavier.fan\AppData\Local\Temp\_dji_screenshot_14971686721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012" y="2347095"/>
            <a:ext cx="3507194" cy="23004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xavier.fan\AppData\Local\Temp\_dji_screenshot_149716903016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8119517" y="1893454"/>
            <a:ext cx="2300787" cy="32080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xavier.fan\AppData\Local\Temp\_dji_screenshot_149716916114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5523" y="2347095"/>
            <a:ext cx="2300418" cy="2300419"/>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p:cNvSpPr txBox="1"/>
          <p:nvPr/>
        </p:nvSpPr>
        <p:spPr>
          <a:xfrm>
            <a:off x="1299912" y="4925057"/>
            <a:ext cx="1819729" cy="461665"/>
          </a:xfrm>
          <a:prstGeom prst="rect">
            <a:avLst/>
          </a:prstGeom>
          <a:noFill/>
        </p:spPr>
        <p:txBody>
          <a:bodyPr wrap="none" rtlCol="0">
            <a:spAutoFit/>
          </a:bodyPr>
          <a:lstStyle>
            <a:defPPr>
              <a:defRPr lang="zh-CN"/>
            </a:defPPr>
            <a:lvl1pPr>
              <a:defRPr sz="1600" spc="150">
                <a:solidFill>
                  <a:srgbClr val="3AC4C4"/>
                </a:solidFill>
                <a:latin typeface="+mj-lt"/>
              </a:defRPr>
            </a:lvl1pPr>
          </a:lstStyle>
          <a:p>
            <a:r>
              <a:rPr lang="zh-CN" altLang="en-US" sz="2400" dirty="0" smtClean="0">
                <a:solidFill>
                  <a:srgbClr val="0B5FAA"/>
                </a:solidFill>
                <a:latin typeface="Dji-Bold"/>
              </a:rPr>
              <a:t>接触式开关</a:t>
            </a:r>
            <a:endParaRPr lang="zh-CN" altLang="en-US" sz="2400" dirty="0">
              <a:solidFill>
                <a:srgbClr val="0B5FAA"/>
              </a:solidFill>
              <a:latin typeface="Dji-Bold"/>
            </a:endParaRPr>
          </a:p>
        </p:txBody>
      </p:sp>
      <p:sp>
        <p:nvSpPr>
          <p:cNvPr id="28" name="文本框 27"/>
          <p:cNvSpPr txBox="1"/>
          <p:nvPr/>
        </p:nvSpPr>
        <p:spPr>
          <a:xfrm>
            <a:off x="4795867" y="4925057"/>
            <a:ext cx="1819729" cy="461665"/>
          </a:xfrm>
          <a:prstGeom prst="rect">
            <a:avLst/>
          </a:prstGeom>
          <a:noFill/>
        </p:spPr>
        <p:txBody>
          <a:bodyPr wrap="none" rtlCol="0">
            <a:spAutoFit/>
          </a:bodyPr>
          <a:lstStyle>
            <a:defPPr>
              <a:defRPr lang="zh-CN"/>
            </a:defPPr>
            <a:lvl1pPr>
              <a:defRPr sz="1600" spc="150">
                <a:solidFill>
                  <a:srgbClr val="3AC4C4"/>
                </a:solidFill>
                <a:latin typeface="+mj-lt"/>
              </a:defRPr>
            </a:lvl1pPr>
          </a:lstStyle>
          <a:p>
            <a:r>
              <a:rPr lang="zh-CN" altLang="en-US" sz="2400" dirty="0" smtClean="0">
                <a:solidFill>
                  <a:srgbClr val="0B5FAA"/>
                </a:solidFill>
                <a:latin typeface="Dji-Bold"/>
              </a:rPr>
              <a:t>光电式开关</a:t>
            </a:r>
            <a:endParaRPr lang="zh-CN" altLang="en-US" sz="2400" dirty="0">
              <a:solidFill>
                <a:srgbClr val="0B5FAA"/>
              </a:solidFill>
              <a:latin typeface="Dji-Bold"/>
            </a:endParaRPr>
          </a:p>
        </p:txBody>
      </p:sp>
      <p:sp>
        <p:nvSpPr>
          <p:cNvPr id="29" name="文本框 28"/>
          <p:cNvSpPr txBox="1"/>
          <p:nvPr/>
        </p:nvSpPr>
        <p:spPr>
          <a:xfrm>
            <a:off x="7706020" y="4923887"/>
            <a:ext cx="3127779" cy="461665"/>
          </a:xfrm>
          <a:prstGeom prst="rect">
            <a:avLst/>
          </a:prstGeom>
          <a:noFill/>
        </p:spPr>
        <p:txBody>
          <a:bodyPr wrap="none" rtlCol="0">
            <a:spAutoFit/>
          </a:bodyPr>
          <a:lstStyle>
            <a:defPPr>
              <a:defRPr lang="zh-CN"/>
            </a:defPPr>
            <a:lvl1pPr>
              <a:defRPr sz="1600" spc="150">
                <a:solidFill>
                  <a:srgbClr val="3AC4C4"/>
                </a:solidFill>
                <a:latin typeface="+mj-lt"/>
              </a:defRPr>
            </a:lvl1pPr>
          </a:lstStyle>
          <a:p>
            <a:r>
              <a:rPr lang="zh-CN" altLang="en-US" sz="2400" dirty="0" smtClean="0">
                <a:solidFill>
                  <a:srgbClr val="0B5FAA"/>
                </a:solidFill>
                <a:latin typeface="Dji-Bold"/>
              </a:rPr>
              <a:t>光电式开关工作原理</a:t>
            </a:r>
            <a:endParaRPr lang="zh-CN" altLang="en-US" sz="2400" dirty="0">
              <a:solidFill>
                <a:srgbClr val="0B5FAA"/>
              </a:solidFill>
              <a:latin typeface="Dji-Bold"/>
            </a:endParaRPr>
          </a:p>
        </p:txBody>
      </p:sp>
      <p:sp>
        <p:nvSpPr>
          <p:cNvPr id="30" name="文本框 29"/>
          <p:cNvSpPr txBox="1"/>
          <p:nvPr/>
        </p:nvSpPr>
        <p:spPr>
          <a:xfrm>
            <a:off x="1299911" y="5664265"/>
            <a:ext cx="7747835" cy="583493"/>
          </a:xfrm>
          <a:prstGeom prst="rect">
            <a:avLst/>
          </a:prstGeom>
          <a:noFill/>
        </p:spPr>
        <p:txBody>
          <a:bodyPr wrap="square" rtlCol="0">
            <a:spAutoFit/>
          </a:bodyPr>
          <a:lstStyle/>
          <a:p>
            <a:pPr>
              <a:lnSpc>
                <a:spcPct val="114000"/>
              </a:lnSpc>
              <a:spcAft>
                <a:spcPts val="1000"/>
              </a:spcAft>
            </a:pPr>
            <a:r>
              <a:rPr lang="en-US" altLang="zh-CN" sz="1400" dirty="0" smtClean="0">
                <a:solidFill>
                  <a:schemeClr val="bg1">
                    <a:lumMod val="50000"/>
                    <a:lumOff val="50000"/>
                  </a:schemeClr>
                </a:solidFill>
                <a:latin typeface="Dji-Book"/>
              </a:rPr>
              <a:t>    </a:t>
            </a:r>
            <a:r>
              <a:rPr lang="zh-CN" altLang="en-US" sz="1400" dirty="0" smtClean="0">
                <a:solidFill>
                  <a:schemeClr val="bg1">
                    <a:lumMod val="50000"/>
                    <a:lumOff val="50000"/>
                  </a:schemeClr>
                </a:solidFill>
                <a:latin typeface="Dji-Book"/>
              </a:rPr>
              <a:t>限位开关有接触式的和非接触式的，目的是当动物接近静物时，开关的连杆驱动开关的接点引起闭合的接点分断或者断开的接点闭合，由开关接点的开、合状态去改变或者控制电机</a:t>
            </a:r>
            <a:r>
              <a:rPr lang="zh-CN" altLang="en-US" sz="1400" dirty="0">
                <a:solidFill>
                  <a:schemeClr val="bg1">
                    <a:lumMod val="50000"/>
                    <a:lumOff val="50000"/>
                  </a:schemeClr>
                </a:solidFill>
                <a:latin typeface="Dji-Book"/>
              </a:rPr>
              <a:t>。</a:t>
            </a:r>
          </a:p>
        </p:txBody>
      </p:sp>
      <p:pic>
        <p:nvPicPr>
          <p:cNvPr id="2056" name="Picture 8" descr="C:\Users\xavier.fan\AppData\Local\Temp\_dji_screenshot_149718394824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0203" y="2340124"/>
            <a:ext cx="359092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432685"/>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4707015" y="450000"/>
            <a:ext cx="2777970" cy="646331"/>
          </a:xfrm>
          <a:prstGeom prst="rect">
            <a:avLst/>
          </a:prstGeom>
        </p:spPr>
        <p:txBody>
          <a:bodyPr wrap="square">
            <a:spAutoFit/>
          </a:bodyPr>
          <a:lstStyle/>
          <a:p>
            <a:pPr>
              <a:lnSpc>
                <a:spcPct val="125000"/>
              </a:lnSpc>
            </a:pPr>
            <a:r>
              <a:rPr lang="zh-CN" altLang="en-US" sz="3200" dirty="0" smtClean="0">
                <a:latin typeface="Dji-Book"/>
              </a:rPr>
              <a:t>具体接线方法</a:t>
            </a:r>
            <a:endParaRPr lang="zh-CN" altLang="en-US" sz="3200" dirty="0">
              <a:latin typeface="Dji-Book"/>
            </a:endParaRPr>
          </a:p>
        </p:txBody>
      </p:sp>
      <p:pic>
        <p:nvPicPr>
          <p:cNvPr id="5" name="Picture 4" descr="C:\Users\xavier.fan\AppData\Local\Temp\_dji_screenshot_14971686721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774" y="1733378"/>
            <a:ext cx="3507194" cy="230041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5355983" y="2752006"/>
            <a:ext cx="1753271" cy="541559"/>
          </a:xfrm>
          <a:prstGeom prst="rect">
            <a:avLst/>
          </a:prstGeom>
        </p:spPr>
        <p:txBody>
          <a:bodyPr wrap="square">
            <a:spAutoFit/>
          </a:bodyPr>
          <a:lstStyle/>
          <a:p>
            <a:pPr>
              <a:lnSpc>
                <a:spcPct val="114000"/>
              </a:lnSpc>
            </a:pPr>
            <a:r>
              <a:rPr lang="zh-CN" altLang="en-US" sz="2800" dirty="0" smtClean="0">
                <a:solidFill>
                  <a:srgbClr val="0B5FAA"/>
                </a:solidFill>
                <a:latin typeface="Dji-Book"/>
              </a:rPr>
              <a:t>行程开关</a:t>
            </a:r>
            <a:endParaRPr lang="en-US" altLang="zh-CN" sz="2800" dirty="0">
              <a:solidFill>
                <a:srgbClr val="0B5FAA"/>
              </a:solidFill>
              <a:latin typeface="Dji-Book"/>
            </a:endParaRPr>
          </a:p>
        </p:txBody>
      </p:sp>
      <p:sp>
        <p:nvSpPr>
          <p:cNvPr id="10" name="矩形 9"/>
          <p:cNvSpPr/>
          <p:nvPr/>
        </p:nvSpPr>
        <p:spPr>
          <a:xfrm>
            <a:off x="5355982" y="5243605"/>
            <a:ext cx="2214591" cy="583558"/>
          </a:xfrm>
          <a:prstGeom prst="rect">
            <a:avLst/>
          </a:prstGeom>
        </p:spPr>
        <p:txBody>
          <a:bodyPr wrap="square">
            <a:spAutoFit/>
          </a:bodyPr>
          <a:lstStyle/>
          <a:p>
            <a:pPr>
              <a:lnSpc>
                <a:spcPct val="114000"/>
              </a:lnSpc>
            </a:pPr>
            <a:r>
              <a:rPr lang="zh-CN" altLang="en-US" sz="2800" dirty="0" smtClean="0">
                <a:solidFill>
                  <a:srgbClr val="0B5FAA"/>
                </a:solidFill>
                <a:latin typeface="Dji-Book"/>
              </a:rPr>
              <a:t>光电传感器</a:t>
            </a:r>
            <a:endParaRPr lang="en-US" altLang="zh-CN" sz="2800" dirty="0">
              <a:solidFill>
                <a:srgbClr val="0B5FAA"/>
              </a:solidFill>
              <a:latin typeface="Dji-Book"/>
            </a:endParaRPr>
          </a:p>
        </p:txBody>
      </p:sp>
      <p:sp>
        <p:nvSpPr>
          <p:cNvPr id="11" name="矩形 10"/>
          <p:cNvSpPr/>
          <p:nvPr/>
        </p:nvSpPr>
        <p:spPr>
          <a:xfrm>
            <a:off x="7908326" y="2710007"/>
            <a:ext cx="3253945" cy="583558"/>
          </a:xfrm>
          <a:prstGeom prst="rect">
            <a:avLst/>
          </a:prstGeom>
        </p:spPr>
        <p:txBody>
          <a:bodyPr wrap="square">
            <a:spAutoFit/>
          </a:bodyPr>
          <a:lstStyle/>
          <a:p>
            <a:pPr>
              <a:lnSpc>
                <a:spcPct val="114000"/>
              </a:lnSpc>
            </a:pPr>
            <a:r>
              <a:rPr lang="zh-CN" altLang="en-US" sz="2800" dirty="0">
                <a:solidFill>
                  <a:srgbClr val="0B5FAA"/>
                </a:solidFill>
                <a:latin typeface="Dji-Book"/>
              </a:rPr>
              <a:t>找到</a:t>
            </a:r>
            <a:r>
              <a:rPr lang="zh-CN" altLang="en-US" sz="2800" dirty="0" smtClean="0">
                <a:solidFill>
                  <a:srgbClr val="0B5FAA"/>
                </a:solidFill>
                <a:latin typeface="Dji-Book"/>
              </a:rPr>
              <a:t>对应端口</a:t>
            </a:r>
            <a:r>
              <a:rPr lang="zh-CN" altLang="en-US" sz="2800" dirty="0" smtClean="0">
                <a:solidFill>
                  <a:srgbClr val="0B5FAA"/>
                </a:solidFill>
                <a:latin typeface="Dji-Book"/>
              </a:rPr>
              <a:t>与</a:t>
            </a:r>
            <a:r>
              <a:rPr lang="en-US" altLang="zh-CN" sz="2800" dirty="0" smtClean="0">
                <a:solidFill>
                  <a:srgbClr val="0B5FAA"/>
                </a:solidFill>
                <a:latin typeface="Dji-Book"/>
              </a:rPr>
              <a:t>GND</a:t>
            </a:r>
            <a:endParaRPr lang="en-US" altLang="zh-CN" sz="2800" dirty="0">
              <a:solidFill>
                <a:srgbClr val="0B5FAA"/>
              </a:solidFill>
              <a:latin typeface="Dji-Book"/>
            </a:endParaRPr>
          </a:p>
        </p:txBody>
      </p:sp>
      <p:sp>
        <p:nvSpPr>
          <p:cNvPr id="13" name="矩形 12"/>
          <p:cNvSpPr/>
          <p:nvPr/>
        </p:nvSpPr>
        <p:spPr>
          <a:xfrm>
            <a:off x="7908326" y="5309498"/>
            <a:ext cx="4135394" cy="583558"/>
          </a:xfrm>
          <a:prstGeom prst="rect">
            <a:avLst/>
          </a:prstGeom>
        </p:spPr>
        <p:txBody>
          <a:bodyPr wrap="square">
            <a:spAutoFit/>
          </a:bodyPr>
          <a:lstStyle/>
          <a:p>
            <a:pPr>
              <a:lnSpc>
                <a:spcPct val="114000"/>
              </a:lnSpc>
            </a:pPr>
            <a:r>
              <a:rPr lang="zh-CN" altLang="en-US" sz="2800" dirty="0">
                <a:solidFill>
                  <a:srgbClr val="0B5FAA"/>
                </a:solidFill>
                <a:latin typeface="Dji-Book"/>
              </a:rPr>
              <a:t>找到</a:t>
            </a:r>
            <a:r>
              <a:rPr lang="zh-CN" altLang="en-US" sz="2800" dirty="0" smtClean="0">
                <a:solidFill>
                  <a:srgbClr val="0B5FAA"/>
                </a:solidFill>
                <a:latin typeface="Dji-Book"/>
              </a:rPr>
              <a:t>对应端口、</a:t>
            </a:r>
            <a:r>
              <a:rPr lang="en-US" altLang="zh-CN" sz="2800" dirty="0" smtClean="0">
                <a:solidFill>
                  <a:srgbClr val="0B5FAA"/>
                </a:solidFill>
                <a:latin typeface="Dji-Book"/>
              </a:rPr>
              <a:t>VCC</a:t>
            </a:r>
            <a:r>
              <a:rPr lang="zh-CN" altLang="en-US" sz="2800" dirty="0">
                <a:solidFill>
                  <a:srgbClr val="0B5FAA"/>
                </a:solidFill>
                <a:latin typeface="Dji-Book"/>
              </a:rPr>
              <a:t>、</a:t>
            </a:r>
            <a:r>
              <a:rPr lang="en-US" altLang="zh-CN" sz="2800" dirty="0" smtClean="0">
                <a:solidFill>
                  <a:srgbClr val="0B5FAA"/>
                </a:solidFill>
                <a:latin typeface="Dji-Book"/>
              </a:rPr>
              <a:t>GND</a:t>
            </a:r>
            <a:endParaRPr lang="en-US" altLang="zh-CN" sz="2800" dirty="0">
              <a:solidFill>
                <a:srgbClr val="0B5FAA"/>
              </a:solidFill>
              <a:latin typeface="Dji-Book"/>
            </a:endParaRPr>
          </a:p>
        </p:txBody>
      </p:sp>
      <p:pic>
        <p:nvPicPr>
          <p:cNvPr id="14" name="Picture 6" descr="C:\Users\xavier.fan\AppData\Local\Temp\_dji_screenshot_149716916114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252" y="4311024"/>
            <a:ext cx="2300418" cy="230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549834"/>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3584502" y="437890"/>
            <a:ext cx="4285447" cy="707886"/>
          </a:xfrm>
          <a:prstGeom prst="rect">
            <a:avLst/>
          </a:prstGeom>
        </p:spPr>
        <p:txBody>
          <a:bodyPr wrap="square">
            <a:spAutoFit/>
          </a:bodyPr>
          <a:lstStyle/>
          <a:p>
            <a:pPr>
              <a:lnSpc>
                <a:spcPct val="125000"/>
              </a:lnSpc>
            </a:pPr>
            <a:r>
              <a:rPr lang="zh-CN" altLang="en-US" sz="3200" dirty="0" smtClean="0">
                <a:latin typeface="Dji-Book"/>
              </a:rPr>
              <a:t>开关式输入传感器使用</a:t>
            </a:r>
            <a:endParaRPr lang="zh-CN" altLang="en-US" sz="3200" dirty="0">
              <a:latin typeface="Dji-Book"/>
            </a:endParaRPr>
          </a:p>
        </p:txBody>
      </p:sp>
      <p:sp>
        <p:nvSpPr>
          <p:cNvPr id="22" name="矩形 21"/>
          <p:cNvSpPr/>
          <p:nvPr/>
        </p:nvSpPr>
        <p:spPr>
          <a:xfrm>
            <a:off x="2675874" y="2527030"/>
            <a:ext cx="6102702" cy="734047"/>
          </a:xfrm>
          <a:prstGeom prst="rect">
            <a:avLst/>
          </a:prstGeom>
        </p:spPr>
        <p:txBody>
          <a:bodyPr wrap="square">
            <a:spAutoFit/>
          </a:bodyPr>
          <a:lstStyle/>
          <a:p>
            <a:pPr>
              <a:lnSpc>
                <a:spcPct val="114000"/>
              </a:lnSpc>
            </a:pPr>
            <a:r>
              <a:rPr lang="zh-CN" altLang="en-US" sz="4000" dirty="0" smtClean="0">
                <a:solidFill>
                  <a:srgbClr val="0B5FAA"/>
                </a:solidFill>
                <a:latin typeface="Dji-Book"/>
              </a:rPr>
              <a:t>开关元件在程序中的</a:t>
            </a:r>
            <a:r>
              <a:rPr lang="zh-CN" altLang="en-US" sz="4000" dirty="0" smtClean="0">
                <a:solidFill>
                  <a:srgbClr val="0B5FAA"/>
                </a:solidFill>
                <a:latin typeface="Dji-Book"/>
              </a:rPr>
              <a:t>应用</a:t>
            </a:r>
            <a:endParaRPr lang="en-US" altLang="zh-CN" sz="4000" dirty="0" smtClean="0">
              <a:solidFill>
                <a:srgbClr val="0B5FAA"/>
              </a:solidFill>
              <a:latin typeface="Dji-Book"/>
            </a:endParaRPr>
          </a:p>
        </p:txBody>
      </p:sp>
      <p:sp>
        <p:nvSpPr>
          <p:cNvPr id="6" name="矩形 5"/>
          <p:cNvSpPr/>
          <p:nvPr/>
        </p:nvSpPr>
        <p:spPr>
          <a:xfrm>
            <a:off x="2675874" y="3813196"/>
            <a:ext cx="6102702" cy="734047"/>
          </a:xfrm>
          <a:prstGeom prst="rect">
            <a:avLst/>
          </a:prstGeom>
        </p:spPr>
        <p:txBody>
          <a:bodyPr wrap="square">
            <a:spAutoFit/>
          </a:bodyPr>
          <a:lstStyle/>
          <a:p>
            <a:pPr>
              <a:lnSpc>
                <a:spcPct val="114000"/>
              </a:lnSpc>
            </a:pPr>
            <a:r>
              <a:rPr lang="zh-CN" altLang="en-US" sz="4000" dirty="0" smtClean="0">
                <a:solidFill>
                  <a:srgbClr val="0B5FAA"/>
                </a:solidFill>
                <a:latin typeface="Dji-Book"/>
              </a:rPr>
              <a:t>如何正确的使用传感器</a:t>
            </a:r>
            <a:endParaRPr lang="en-US" altLang="zh-CN" sz="4000" dirty="0" smtClean="0">
              <a:solidFill>
                <a:srgbClr val="0B5FAA"/>
              </a:solidFill>
              <a:latin typeface="Dji-Book"/>
            </a:endParaRPr>
          </a:p>
        </p:txBody>
      </p:sp>
    </p:spTree>
    <p:extLst>
      <p:ext uri="{BB962C8B-B14F-4D97-AF65-F5344CB8AC3E}">
        <p14:creationId xmlns:p14="http://schemas.microsoft.com/office/powerpoint/2010/main" val="706476382"/>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4707015" y="450000"/>
            <a:ext cx="2777970" cy="646331"/>
          </a:xfrm>
          <a:prstGeom prst="rect">
            <a:avLst/>
          </a:prstGeom>
        </p:spPr>
        <p:txBody>
          <a:bodyPr wrap="square">
            <a:spAutoFit/>
          </a:bodyPr>
          <a:lstStyle/>
          <a:p>
            <a:pPr>
              <a:lnSpc>
                <a:spcPct val="125000"/>
              </a:lnSpc>
            </a:pPr>
            <a:r>
              <a:rPr lang="zh-CN" altLang="en-US" sz="3200" dirty="0" smtClean="0">
                <a:latin typeface="Dji-Book"/>
              </a:rPr>
              <a:t>购买关键字</a:t>
            </a:r>
            <a:endParaRPr lang="zh-CN" altLang="en-US" sz="3200" dirty="0">
              <a:latin typeface="Dji-Book"/>
            </a:endParaRPr>
          </a:p>
        </p:txBody>
      </p:sp>
      <p:sp>
        <p:nvSpPr>
          <p:cNvPr id="7" name="矩形 6"/>
          <p:cNvSpPr/>
          <p:nvPr/>
        </p:nvSpPr>
        <p:spPr>
          <a:xfrm>
            <a:off x="-1" y="4911544"/>
            <a:ext cx="3556620" cy="583558"/>
          </a:xfrm>
          <a:prstGeom prst="rect">
            <a:avLst/>
          </a:prstGeom>
        </p:spPr>
        <p:txBody>
          <a:bodyPr wrap="square">
            <a:spAutoFit/>
          </a:bodyPr>
          <a:lstStyle/>
          <a:p>
            <a:pPr>
              <a:lnSpc>
                <a:spcPct val="114000"/>
              </a:lnSpc>
            </a:pPr>
            <a:r>
              <a:rPr lang="zh-CN" altLang="en-US" sz="2800" dirty="0" smtClean="0">
                <a:solidFill>
                  <a:srgbClr val="0B5FAA"/>
                </a:solidFill>
                <a:latin typeface="Dji-Book"/>
              </a:rPr>
              <a:t>微动开关、行程开关</a:t>
            </a:r>
            <a:endParaRPr lang="en-US" altLang="zh-CN" sz="2800" dirty="0">
              <a:solidFill>
                <a:srgbClr val="0B5FAA"/>
              </a:solidFill>
              <a:latin typeface="Dji-Book"/>
            </a:endParaRPr>
          </a:p>
        </p:txBody>
      </p:sp>
      <p:pic>
        <p:nvPicPr>
          <p:cNvPr id="1026" name="Picture 2" descr="C:\Users\xavier.fan\AppData\Local\Temp\_dji_screenshot_149879627944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75" y="2255220"/>
            <a:ext cx="3595014" cy="18142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xavier.fan\AppData\Local\Temp\_dji_screenshot_149879651741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6363" y="2255220"/>
            <a:ext cx="4187768" cy="18142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xavier.fan\AppData\Local\Temp\_dji_screenshot_149879663262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5980" y="2255220"/>
            <a:ext cx="3786020" cy="1738184"/>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3940687" y="4911544"/>
            <a:ext cx="4494859" cy="583558"/>
          </a:xfrm>
          <a:prstGeom prst="rect">
            <a:avLst/>
          </a:prstGeom>
        </p:spPr>
        <p:txBody>
          <a:bodyPr wrap="square">
            <a:spAutoFit/>
          </a:bodyPr>
          <a:lstStyle/>
          <a:p>
            <a:pPr>
              <a:lnSpc>
                <a:spcPct val="114000"/>
              </a:lnSpc>
            </a:pPr>
            <a:r>
              <a:rPr lang="zh-CN" altLang="en-US" sz="2800" dirty="0" smtClean="0">
                <a:solidFill>
                  <a:srgbClr val="0B5FAA"/>
                </a:solidFill>
                <a:latin typeface="Dji-Book"/>
              </a:rPr>
              <a:t>红外光电传感器、红外对管</a:t>
            </a:r>
            <a:endParaRPr lang="en-US" altLang="zh-CN" sz="2800" dirty="0">
              <a:solidFill>
                <a:srgbClr val="0B5FAA"/>
              </a:solidFill>
              <a:latin typeface="Dji-Book"/>
            </a:endParaRPr>
          </a:p>
        </p:txBody>
      </p:sp>
      <p:sp>
        <p:nvSpPr>
          <p:cNvPr id="12" name="矩形 11"/>
          <p:cNvSpPr/>
          <p:nvPr/>
        </p:nvSpPr>
        <p:spPr>
          <a:xfrm>
            <a:off x="9292798" y="4896861"/>
            <a:ext cx="1828283" cy="583558"/>
          </a:xfrm>
          <a:prstGeom prst="rect">
            <a:avLst/>
          </a:prstGeom>
        </p:spPr>
        <p:txBody>
          <a:bodyPr wrap="square">
            <a:spAutoFit/>
          </a:bodyPr>
          <a:lstStyle/>
          <a:p>
            <a:pPr>
              <a:lnSpc>
                <a:spcPct val="114000"/>
              </a:lnSpc>
            </a:pPr>
            <a:r>
              <a:rPr lang="zh-CN" altLang="en-US" sz="2800" dirty="0" smtClean="0">
                <a:solidFill>
                  <a:srgbClr val="0B5FAA"/>
                </a:solidFill>
                <a:latin typeface="Dji-Book"/>
              </a:rPr>
              <a:t>光电开关</a:t>
            </a:r>
            <a:endParaRPr lang="en-US" altLang="zh-CN" sz="2800" dirty="0">
              <a:solidFill>
                <a:srgbClr val="0B5FAA"/>
              </a:solidFill>
              <a:latin typeface="Dji-Book"/>
            </a:endParaRPr>
          </a:p>
        </p:txBody>
      </p:sp>
    </p:spTree>
    <p:extLst>
      <p:ext uri="{BB962C8B-B14F-4D97-AF65-F5344CB8AC3E}">
        <p14:creationId xmlns:p14="http://schemas.microsoft.com/office/powerpoint/2010/main" val="1502278177"/>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3584502" y="437890"/>
            <a:ext cx="4285447" cy="707886"/>
          </a:xfrm>
          <a:prstGeom prst="rect">
            <a:avLst/>
          </a:prstGeom>
        </p:spPr>
        <p:txBody>
          <a:bodyPr wrap="square">
            <a:spAutoFit/>
          </a:bodyPr>
          <a:lstStyle/>
          <a:p>
            <a:pPr>
              <a:lnSpc>
                <a:spcPct val="125000"/>
              </a:lnSpc>
            </a:pPr>
            <a:r>
              <a:rPr lang="zh-CN" altLang="en-US" sz="3200" dirty="0" smtClean="0">
                <a:latin typeface="Dji-Book"/>
              </a:rPr>
              <a:t>开关式输入传感器使用</a:t>
            </a:r>
            <a:endParaRPr lang="zh-CN" altLang="en-US" sz="3200" dirty="0">
              <a:latin typeface="Dji-Book"/>
            </a:endParaRPr>
          </a:p>
        </p:txBody>
      </p:sp>
      <p:sp>
        <p:nvSpPr>
          <p:cNvPr id="22" name="矩形 21"/>
          <p:cNvSpPr/>
          <p:nvPr/>
        </p:nvSpPr>
        <p:spPr>
          <a:xfrm>
            <a:off x="5487788" y="2435140"/>
            <a:ext cx="6605357" cy="583558"/>
          </a:xfrm>
          <a:prstGeom prst="rect">
            <a:avLst/>
          </a:prstGeom>
        </p:spPr>
        <p:txBody>
          <a:bodyPr wrap="square">
            <a:spAutoFit/>
          </a:bodyPr>
          <a:lstStyle/>
          <a:p>
            <a:pPr>
              <a:lnSpc>
                <a:spcPct val="114000"/>
              </a:lnSpc>
            </a:pPr>
            <a:r>
              <a:rPr lang="zh-CN" altLang="en-US" sz="2800" dirty="0" smtClean="0">
                <a:solidFill>
                  <a:srgbClr val="0B5FAA"/>
                </a:solidFill>
                <a:latin typeface="Dji-Book"/>
              </a:rPr>
              <a:t>功能：为</a:t>
            </a:r>
            <a:r>
              <a:rPr lang="en-US" altLang="zh-CN" sz="2800" dirty="0" smtClean="0">
                <a:solidFill>
                  <a:srgbClr val="0B5FAA"/>
                </a:solidFill>
                <a:latin typeface="+mj-ea"/>
                <a:ea typeface="+mj-ea"/>
              </a:rPr>
              <a:t>RM</a:t>
            </a:r>
            <a:r>
              <a:rPr lang="zh-CN" altLang="en-US" sz="2800" dirty="0" smtClean="0">
                <a:solidFill>
                  <a:srgbClr val="0B5FAA"/>
                </a:solidFill>
                <a:latin typeface="Dji-Book"/>
              </a:rPr>
              <a:t>比赛设计的开关信号输入板</a:t>
            </a:r>
            <a:endParaRPr lang="zh-CN" altLang="en-US" sz="2800" dirty="0">
              <a:solidFill>
                <a:srgbClr val="0B5FAA"/>
              </a:solidFill>
              <a:latin typeface="Dji-Book"/>
            </a:endParaRPr>
          </a:p>
        </p:txBody>
      </p:sp>
      <p:sp>
        <p:nvSpPr>
          <p:cNvPr id="6" name="矩形 5"/>
          <p:cNvSpPr/>
          <p:nvPr/>
        </p:nvSpPr>
        <p:spPr>
          <a:xfrm>
            <a:off x="5487789" y="3669892"/>
            <a:ext cx="4924838" cy="583558"/>
          </a:xfrm>
          <a:prstGeom prst="rect">
            <a:avLst/>
          </a:prstGeom>
        </p:spPr>
        <p:txBody>
          <a:bodyPr wrap="square">
            <a:spAutoFit/>
          </a:bodyPr>
          <a:lstStyle/>
          <a:p>
            <a:pPr>
              <a:lnSpc>
                <a:spcPct val="114000"/>
              </a:lnSpc>
            </a:pPr>
            <a:r>
              <a:rPr lang="zh-CN" altLang="en-US" sz="2800" dirty="0" smtClean="0">
                <a:solidFill>
                  <a:srgbClr val="0B5FAA"/>
                </a:solidFill>
                <a:latin typeface="Dji-Book"/>
              </a:rPr>
              <a:t>使用方法：</a:t>
            </a:r>
            <a:r>
              <a:rPr lang="zh-CN" altLang="en-US" sz="2800" dirty="0" smtClean="0">
                <a:solidFill>
                  <a:srgbClr val="0B5FAA"/>
                </a:solidFill>
                <a:latin typeface="Dji-Book"/>
              </a:rPr>
              <a:t>与主控板通信</a:t>
            </a:r>
            <a:endParaRPr lang="zh-CN" altLang="en-US" sz="2800" dirty="0">
              <a:solidFill>
                <a:srgbClr val="0B5FAA"/>
              </a:solidFill>
              <a:latin typeface="Dji-Book"/>
            </a:endParaRPr>
          </a:p>
        </p:txBody>
      </p:sp>
      <p:sp>
        <p:nvSpPr>
          <p:cNvPr id="7" name="矩形 6"/>
          <p:cNvSpPr/>
          <p:nvPr/>
        </p:nvSpPr>
        <p:spPr>
          <a:xfrm>
            <a:off x="5533097" y="4904644"/>
            <a:ext cx="4834222" cy="583558"/>
          </a:xfrm>
          <a:prstGeom prst="rect">
            <a:avLst/>
          </a:prstGeom>
        </p:spPr>
        <p:txBody>
          <a:bodyPr wrap="square">
            <a:spAutoFit/>
          </a:bodyPr>
          <a:lstStyle/>
          <a:p>
            <a:pPr>
              <a:lnSpc>
                <a:spcPct val="114000"/>
              </a:lnSpc>
            </a:pPr>
            <a:r>
              <a:rPr lang="zh-CN" altLang="en-US" sz="2800" dirty="0">
                <a:solidFill>
                  <a:srgbClr val="0B5FAA"/>
                </a:solidFill>
                <a:latin typeface="Dji-Book"/>
              </a:rPr>
              <a:t>具体</a:t>
            </a:r>
            <a:r>
              <a:rPr lang="zh-CN" altLang="en-US" sz="2800" dirty="0" smtClean="0">
                <a:solidFill>
                  <a:srgbClr val="0B5FAA"/>
                </a:solidFill>
                <a:latin typeface="Dji-Book"/>
              </a:rPr>
              <a:t>使用方法包括接线方法</a:t>
            </a:r>
            <a:endParaRPr lang="en-US" altLang="zh-CN" sz="2800" dirty="0">
              <a:solidFill>
                <a:srgbClr val="0B5FAA"/>
              </a:solidFill>
              <a:latin typeface="Dji-Book"/>
            </a:endParaRPr>
          </a:p>
        </p:txBody>
      </p:sp>
      <p:pic>
        <p:nvPicPr>
          <p:cNvPr id="8" name="图片 7"/>
          <p:cNvPicPr/>
          <p:nvPr/>
        </p:nvPicPr>
        <p:blipFill>
          <a:blip r:embed="rId2"/>
          <a:stretch>
            <a:fillRect/>
          </a:stretch>
        </p:blipFill>
        <p:spPr>
          <a:xfrm>
            <a:off x="712270" y="2038137"/>
            <a:ext cx="3234088" cy="3042351"/>
          </a:xfrm>
          <a:prstGeom prst="rect">
            <a:avLst/>
          </a:prstGeom>
        </p:spPr>
      </p:pic>
    </p:spTree>
    <p:extLst>
      <p:ext uri="{BB962C8B-B14F-4D97-AF65-F5344CB8AC3E}">
        <p14:creationId xmlns:p14="http://schemas.microsoft.com/office/powerpoint/2010/main" val="3356418231"/>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12192000" cy="1607887"/>
          </a:xfrm>
          <a:prstGeom prst="rect">
            <a:avLst/>
          </a:prstGeom>
          <a:solidFill>
            <a:srgbClr val="0B5F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7" name="矩形 16"/>
          <p:cNvSpPr/>
          <p:nvPr/>
        </p:nvSpPr>
        <p:spPr>
          <a:xfrm>
            <a:off x="4486024" y="450000"/>
            <a:ext cx="3219952" cy="707886"/>
          </a:xfrm>
          <a:prstGeom prst="rect">
            <a:avLst/>
          </a:prstGeom>
        </p:spPr>
        <p:txBody>
          <a:bodyPr wrap="square">
            <a:spAutoFit/>
          </a:bodyPr>
          <a:lstStyle/>
          <a:p>
            <a:pPr>
              <a:lnSpc>
                <a:spcPct val="125000"/>
              </a:lnSpc>
            </a:pPr>
            <a:r>
              <a:rPr lang="zh-CN" altLang="en-US" sz="3200" dirty="0" smtClean="0">
                <a:latin typeface="Dji-Book"/>
              </a:rPr>
              <a:t>开关板接线方法</a:t>
            </a:r>
            <a:endParaRPr lang="zh-CN" altLang="en-US" sz="3200" dirty="0">
              <a:latin typeface="Dji-Book"/>
            </a:endParaRPr>
          </a:p>
        </p:txBody>
      </p:sp>
      <p:sp>
        <p:nvSpPr>
          <p:cNvPr id="7" name="矩形 6"/>
          <p:cNvSpPr/>
          <p:nvPr/>
        </p:nvSpPr>
        <p:spPr>
          <a:xfrm>
            <a:off x="4841119" y="3267533"/>
            <a:ext cx="4834222" cy="541559"/>
          </a:xfrm>
          <a:prstGeom prst="rect">
            <a:avLst/>
          </a:prstGeom>
        </p:spPr>
        <p:txBody>
          <a:bodyPr wrap="square">
            <a:spAutoFit/>
          </a:bodyPr>
          <a:lstStyle/>
          <a:p>
            <a:pPr>
              <a:lnSpc>
                <a:spcPct val="114000"/>
              </a:lnSpc>
            </a:pPr>
            <a:r>
              <a:rPr lang="zh-CN" altLang="en-US" sz="2800" dirty="0" smtClean="0">
                <a:solidFill>
                  <a:srgbClr val="FF0000"/>
                </a:solidFill>
                <a:latin typeface="Dji-Book"/>
              </a:rPr>
              <a:t>接线</a:t>
            </a:r>
            <a:r>
              <a:rPr lang="zh-CN" altLang="en-US" sz="2800" dirty="0" smtClean="0">
                <a:solidFill>
                  <a:srgbClr val="FF0000"/>
                </a:solidFill>
                <a:latin typeface="Dji-Book"/>
              </a:rPr>
              <a:t>方法</a:t>
            </a:r>
            <a:endParaRPr lang="en-US" altLang="zh-CN" sz="2800" dirty="0">
              <a:solidFill>
                <a:srgbClr val="FF0000"/>
              </a:solidFill>
              <a:latin typeface="Dji-Book"/>
            </a:endParaRPr>
          </a:p>
        </p:txBody>
      </p:sp>
      <p:pic>
        <p:nvPicPr>
          <p:cNvPr id="8" name="图片 7"/>
          <p:cNvPicPr/>
          <p:nvPr/>
        </p:nvPicPr>
        <p:blipFill>
          <a:blip r:embed="rId2"/>
          <a:stretch>
            <a:fillRect/>
          </a:stretch>
        </p:blipFill>
        <p:spPr>
          <a:xfrm>
            <a:off x="712270" y="2038137"/>
            <a:ext cx="3234088" cy="3042351"/>
          </a:xfrm>
          <a:prstGeom prst="rect">
            <a:avLst/>
          </a:prstGeom>
        </p:spPr>
      </p:pic>
    </p:spTree>
    <p:extLst>
      <p:ext uri="{BB962C8B-B14F-4D97-AF65-F5344CB8AC3E}">
        <p14:creationId xmlns:p14="http://schemas.microsoft.com/office/powerpoint/2010/main" val="3879490969"/>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fontScheme name="定制">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themeOverride>
</file>

<file path=docProps/app.xml><?xml version="1.0" encoding="utf-8"?>
<Properties xmlns="http://schemas.openxmlformats.org/officeDocument/2006/extended-properties" xmlns:vt="http://schemas.openxmlformats.org/officeDocument/2006/docPropsVTypes">
  <TotalTime>2507</TotalTime>
  <Words>755</Words>
  <Application>Microsoft Office PowerPoint</Application>
  <PresentationFormat>宽屏</PresentationFormat>
  <Paragraphs>141</Paragraphs>
  <Slides>33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Dji-Bold</vt:lpstr>
      <vt:lpstr>Dji-Book</vt:lpstr>
      <vt:lpstr>Dji-Demi</vt:lpstr>
      <vt:lpstr>宋体</vt:lpstr>
      <vt:lpstr>微软雅黑</vt:lpstr>
      <vt:lpstr>Arial</vt:lpstr>
      <vt:lpstr>Calibri</vt:lpstr>
      <vt:lpstr>Segoe UI</vt:lpstr>
      <vt:lpstr>Office 主题</vt:lpstr>
      <vt:lpstr>常用传感器与电动命令介绍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ONE MORE THING</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Ryan Lee</dc:creator>
  <cp:lastModifiedBy>Xavier Fan</cp:lastModifiedBy>
  <cp:revision>192</cp:revision>
  <cp:lastPrinted>2015-02-11T09:50:15Z</cp:lastPrinted>
  <dcterms:created xsi:type="dcterms:W3CDTF">2014-05-23T07:15:45Z</dcterms:created>
  <dcterms:modified xsi:type="dcterms:W3CDTF">2017-07-03T08:12:45Z</dcterms:modified>
</cp:coreProperties>
</file>